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91" r:id="rId3"/>
    <p:sldId id="258" r:id="rId4"/>
    <p:sldId id="287" r:id="rId5"/>
    <p:sldId id="288" r:id="rId6"/>
    <p:sldId id="289" r:id="rId7"/>
    <p:sldId id="290"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7" r:id="rId23"/>
    <p:sldId id="285" r:id="rId24"/>
    <p:sldId id="274" r:id="rId25"/>
    <p:sldId id="271" r:id="rId26"/>
    <p:sldId id="275"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5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661278-D6C1-4BAC-98E7-0A7028DF502D}" type="datetimeFigureOut">
              <a:rPr lang="en-GB" smtClean="0"/>
              <a:t>24/11/2023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11453E-6A5B-4372-80E0-BCA35911ADE2}" type="slidenum">
              <a:rPr lang="en-GB" smtClean="0"/>
              <a:t>‹#›</a:t>
            </a:fld>
            <a:endParaRPr lang="en-GB"/>
          </a:p>
        </p:txBody>
      </p:sp>
    </p:spTree>
    <p:extLst>
      <p:ext uri="{BB962C8B-B14F-4D97-AF65-F5344CB8AC3E}">
        <p14:creationId xmlns:p14="http://schemas.microsoft.com/office/powerpoint/2010/main" val="57283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meeting about reading at Chellaston Infant School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a:t>
            </a:fld>
            <a:endParaRPr lang="en-GB"/>
          </a:p>
        </p:txBody>
      </p:sp>
    </p:spTree>
    <p:extLst>
      <p:ext uri="{BB962C8B-B14F-4D97-AF65-F5344CB8AC3E}">
        <p14:creationId xmlns:p14="http://schemas.microsoft.com/office/powerpoint/2010/main" val="240918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 of red words which cannot be sounded out and blended and the children practice sight reading these in phonics lessons.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10</a:t>
            </a:fld>
            <a:endParaRPr lang="en-GB"/>
          </a:p>
        </p:txBody>
      </p:sp>
    </p:spTree>
    <p:extLst>
      <p:ext uri="{BB962C8B-B14F-4D97-AF65-F5344CB8AC3E}">
        <p14:creationId xmlns:p14="http://schemas.microsoft.com/office/powerpoint/2010/main" val="310849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 continue to work on word reading in shared reading which builds on what they have been learning in phonics.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11</a:t>
            </a:fld>
            <a:endParaRPr lang="en-GB"/>
          </a:p>
        </p:txBody>
      </p:sp>
    </p:spTree>
    <p:extLst>
      <p:ext uri="{BB962C8B-B14F-4D97-AF65-F5344CB8AC3E}">
        <p14:creationId xmlns:p14="http://schemas.microsoft.com/office/powerpoint/2010/main" val="21415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practicing the actual reading of a text shared reading allows the children to build their fluency. </a:t>
            </a:r>
          </a:p>
          <a:p>
            <a:r>
              <a:rPr lang="en-US" dirty="0"/>
              <a:t>The teacher will lead the reading of each word before returning to the start of the sentence and re-reading the words without needing to sound out each word out enabling the children to gain more accuracy and automaticity.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12</a:t>
            </a:fld>
            <a:endParaRPr lang="en-GB"/>
          </a:p>
        </p:txBody>
      </p:sp>
    </p:spTree>
    <p:extLst>
      <p:ext uri="{BB962C8B-B14F-4D97-AF65-F5344CB8AC3E}">
        <p14:creationId xmlns:p14="http://schemas.microsoft.com/office/powerpoint/2010/main" val="32604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choral reading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13</a:t>
            </a:fld>
            <a:endParaRPr lang="en-GB"/>
          </a:p>
        </p:txBody>
      </p:sp>
    </p:spTree>
    <p:extLst>
      <p:ext uri="{BB962C8B-B14F-4D97-AF65-F5344CB8AC3E}">
        <p14:creationId xmlns:p14="http://schemas.microsoft.com/office/powerpoint/2010/main" val="393515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14</a:t>
            </a:fld>
            <a:endParaRPr lang="en-GB"/>
          </a:p>
        </p:txBody>
      </p:sp>
    </p:spTree>
    <p:extLst>
      <p:ext uri="{BB962C8B-B14F-4D97-AF65-F5344CB8AC3E}">
        <p14:creationId xmlns:p14="http://schemas.microsoft.com/office/powerpoint/2010/main" val="285588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15</a:t>
            </a:fld>
            <a:endParaRPr lang="en-GB"/>
          </a:p>
        </p:txBody>
      </p:sp>
    </p:spTree>
    <p:extLst>
      <p:ext uri="{BB962C8B-B14F-4D97-AF65-F5344CB8AC3E}">
        <p14:creationId xmlns:p14="http://schemas.microsoft.com/office/powerpoint/2010/main" val="60520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16</a:t>
            </a:fld>
            <a:endParaRPr lang="en-GB"/>
          </a:p>
        </p:txBody>
      </p:sp>
    </p:spTree>
    <p:extLst>
      <p:ext uri="{BB962C8B-B14F-4D97-AF65-F5344CB8AC3E}">
        <p14:creationId xmlns:p14="http://schemas.microsoft.com/office/powerpoint/2010/main" val="356921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17</a:t>
            </a:fld>
            <a:endParaRPr lang="en-GB"/>
          </a:p>
        </p:txBody>
      </p:sp>
    </p:spTree>
    <p:extLst>
      <p:ext uri="{BB962C8B-B14F-4D97-AF65-F5344CB8AC3E}">
        <p14:creationId xmlns:p14="http://schemas.microsoft.com/office/powerpoint/2010/main" val="3459839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Accessing the text that your child has read in school will give you an opportunity to further support them in fluency and automaticity. The link will be sent out on dojo after the book has been read which will be weekly in FS and Year 1 and fortnightly in Year 2 as this is often a longer text.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18</a:t>
            </a:fld>
            <a:endParaRPr lang="en-GB"/>
          </a:p>
        </p:txBody>
      </p:sp>
    </p:spTree>
    <p:extLst>
      <p:ext uri="{BB962C8B-B14F-4D97-AF65-F5344CB8AC3E}">
        <p14:creationId xmlns:p14="http://schemas.microsoft.com/office/powerpoint/2010/main" val="290484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Choral reading – reading the sentence again with your child after they have sounded it out to gain fluency is something that you could work on at home. As is echo reading where you could ask your child to copy you if you feel like they are struggling on a particular part of the text or with adding expression.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19</a:t>
            </a:fld>
            <a:endParaRPr lang="en-GB"/>
          </a:p>
        </p:txBody>
      </p:sp>
    </p:spTree>
    <p:extLst>
      <p:ext uri="{BB962C8B-B14F-4D97-AF65-F5344CB8AC3E}">
        <p14:creationId xmlns:p14="http://schemas.microsoft.com/office/powerpoint/2010/main" val="45386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quotes about the importance of both reading and being read to. This is the most important skill that children will develop during their primary school education.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2</a:t>
            </a:fld>
            <a:endParaRPr lang="en-GB"/>
          </a:p>
        </p:txBody>
      </p:sp>
    </p:spTree>
    <p:extLst>
      <p:ext uri="{BB962C8B-B14F-4D97-AF65-F5344CB8AC3E}">
        <p14:creationId xmlns:p14="http://schemas.microsoft.com/office/powerpoint/2010/main" val="262671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useful to help children get into the habit of reading a sentence before reading the sentence again without having to decode it. Children should be supported in remembering what they have just read. If this is something that they find difficult you may choose to focus on one book and read this more than twice to support fluency.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20</a:t>
            </a:fld>
            <a:endParaRPr lang="en-GB"/>
          </a:p>
        </p:txBody>
      </p:sp>
    </p:spTree>
    <p:extLst>
      <p:ext uri="{BB962C8B-B14F-4D97-AF65-F5344CB8AC3E}">
        <p14:creationId xmlns:p14="http://schemas.microsoft.com/office/powerpoint/2010/main" val="3795962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21</a:t>
            </a:fld>
            <a:endParaRPr lang="en-GB"/>
          </a:p>
        </p:txBody>
      </p:sp>
    </p:spTree>
    <p:extLst>
      <p:ext uri="{BB962C8B-B14F-4D97-AF65-F5344CB8AC3E}">
        <p14:creationId xmlns:p14="http://schemas.microsoft.com/office/powerpoint/2010/main" val="3600757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22</a:t>
            </a:fld>
            <a:endParaRPr lang="en-GB"/>
          </a:p>
        </p:txBody>
      </p:sp>
    </p:spTree>
    <p:extLst>
      <p:ext uri="{BB962C8B-B14F-4D97-AF65-F5344CB8AC3E}">
        <p14:creationId xmlns:p14="http://schemas.microsoft.com/office/powerpoint/2010/main" val="3546148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23</a:t>
            </a:fld>
            <a:endParaRPr lang="en-GB"/>
          </a:p>
        </p:txBody>
      </p:sp>
    </p:spTree>
    <p:extLst>
      <p:ext uri="{BB962C8B-B14F-4D97-AF65-F5344CB8AC3E}">
        <p14:creationId xmlns:p14="http://schemas.microsoft.com/office/powerpoint/2010/main" val="201101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24</a:t>
            </a:fld>
            <a:endParaRPr lang="en-GB"/>
          </a:p>
        </p:txBody>
      </p:sp>
    </p:spTree>
    <p:extLst>
      <p:ext uri="{BB962C8B-B14F-4D97-AF65-F5344CB8AC3E}">
        <p14:creationId xmlns:p14="http://schemas.microsoft.com/office/powerpoint/2010/main" val="60390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shared reading books the parent portal has some additional information to support children at home.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25</a:t>
            </a:fld>
            <a:endParaRPr lang="en-GB"/>
          </a:p>
        </p:txBody>
      </p:sp>
    </p:spTree>
    <p:extLst>
      <p:ext uri="{BB962C8B-B14F-4D97-AF65-F5344CB8AC3E}">
        <p14:creationId xmlns:p14="http://schemas.microsoft.com/office/powerpoint/2010/main" val="2256322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26</a:t>
            </a:fld>
            <a:endParaRPr lang="en-GB"/>
          </a:p>
        </p:txBody>
      </p:sp>
    </p:spTree>
    <p:extLst>
      <p:ext uri="{BB962C8B-B14F-4D97-AF65-F5344CB8AC3E}">
        <p14:creationId xmlns:p14="http://schemas.microsoft.com/office/powerpoint/2010/main" val="364137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teaching of phonics enables children to begin to read through learning sounds and then blending these together to form words. This year we have moved on to teach phonics through FFT phonics. We teach the sounds alongside a rhyme to help the children to remember them. The children first learn to blend them orally before needing to recognize the written sound which they then blend to read.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3</a:t>
            </a:fld>
            <a:endParaRPr lang="en-GB"/>
          </a:p>
        </p:txBody>
      </p:sp>
    </p:spTree>
    <p:extLst>
      <p:ext uri="{BB962C8B-B14F-4D97-AF65-F5344CB8AC3E}">
        <p14:creationId xmlns:p14="http://schemas.microsoft.com/office/powerpoint/2010/main" val="146556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4</a:t>
            </a:fld>
            <a:endParaRPr lang="en-GB"/>
          </a:p>
        </p:txBody>
      </p:sp>
    </p:spTree>
    <p:extLst>
      <p:ext uri="{BB962C8B-B14F-4D97-AF65-F5344CB8AC3E}">
        <p14:creationId xmlns:p14="http://schemas.microsoft.com/office/powerpoint/2010/main" val="103530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5</a:t>
            </a:fld>
            <a:endParaRPr lang="en-GB"/>
          </a:p>
        </p:txBody>
      </p:sp>
    </p:spTree>
    <p:extLst>
      <p:ext uri="{BB962C8B-B14F-4D97-AF65-F5344CB8AC3E}">
        <p14:creationId xmlns:p14="http://schemas.microsoft.com/office/powerpoint/2010/main" val="376710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6</a:t>
            </a:fld>
            <a:endParaRPr lang="en-GB"/>
          </a:p>
        </p:txBody>
      </p:sp>
    </p:spTree>
    <p:extLst>
      <p:ext uri="{BB962C8B-B14F-4D97-AF65-F5344CB8AC3E}">
        <p14:creationId xmlns:p14="http://schemas.microsoft.com/office/powerpoint/2010/main" val="50017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11453E-6A5B-4372-80E0-BCA35911ADE2}" type="slidenum">
              <a:rPr lang="en-GB" smtClean="0"/>
              <a:t>7</a:t>
            </a:fld>
            <a:endParaRPr lang="en-GB"/>
          </a:p>
        </p:txBody>
      </p:sp>
    </p:spTree>
    <p:extLst>
      <p:ext uri="{BB962C8B-B14F-4D97-AF65-F5344CB8AC3E}">
        <p14:creationId xmlns:p14="http://schemas.microsoft.com/office/powerpoint/2010/main" val="277336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children move up through the school they begin to learn digraphs (two letters together which make one sound) before learning alternative pronunciations for sounds.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8</a:t>
            </a:fld>
            <a:endParaRPr lang="en-GB"/>
          </a:p>
        </p:txBody>
      </p:sp>
    </p:spTree>
    <p:extLst>
      <p:ext uri="{BB962C8B-B14F-4D97-AF65-F5344CB8AC3E}">
        <p14:creationId xmlns:p14="http://schemas.microsoft.com/office/powerpoint/2010/main" val="407669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Year 2 the children focus on what they have been taught and look at how this applies within different words both for reading and spelling. The above is an example of how the different </a:t>
            </a:r>
            <a:r>
              <a:rPr lang="en-US" dirty="0" err="1"/>
              <a:t>ee</a:t>
            </a:r>
            <a:r>
              <a:rPr lang="en-US" dirty="0"/>
              <a:t> sounds are written in each of the above words.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9</a:t>
            </a:fld>
            <a:endParaRPr lang="en-GB"/>
          </a:p>
        </p:txBody>
      </p:sp>
    </p:spTree>
    <p:extLst>
      <p:ext uri="{BB962C8B-B14F-4D97-AF65-F5344CB8AC3E}">
        <p14:creationId xmlns:p14="http://schemas.microsoft.com/office/powerpoint/2010/main" val="216600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2330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02295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029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104587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9535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32184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37631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73276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09275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2675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07E8B-5C74-4B58-BF6D-B49DF6A2047D}" type="datetimeFigureOut">
              <a:rPr lang="en-GB" smtClean="0"/>
              <a:pPr/>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49653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07E8B-5C74-4B58-BF6D-B49DF6A2047D}" type="datetimeFigureOut">
              <a:rPr lang="en-GB" smtClean="0"/>
              <a:pPr/>
              <a:t>24/11/2023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83015-3E1B-4EE1-AA2F-449D168DCB70}" type="slidenum">
              <a:rPr lang="en-GB" smtClean="0"/>
              <a:pPr/>
              <a:t>‹#›</a:t>
            </a:fld>
            <a:endParaRPr lang="en-GB"/>
          </a:p>
        </p:txBody>
      </p:sp>
    </p:spTree>
    <p:extLst>
      <p:ext uri="{BB962C8B-B14F-4D97-AF65-F5344CB8AC3E}">
        <p14:creationId xmlns:p14="http://schemas.microsoft.com/office/powerpoint/2010/main" val="416970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d2tic4wvo1iusb.cloudfront.net/eef-guidance-reports/literacy-ks2/EEF-Improving-literacy-in-key-stage-2-report-Second-edition.pdf?v=163785773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gov.uk/government/publications/the-reading-framework-teaching-the-foundations-of-literac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wmf"/><Relationship Id="rId7"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gif"/><Relationship Id="rId11" Type="http://schemas.openxmlformats.org/officeDocument/2006/relationships/image" Target="../media/image39.jpeg"/><Relationship Id="rId5" Type="http://schemas.openxmlformats.org/officeDocument/2006/relationships/image" Target="../media/image33.gif"/><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hyperlink" Target="https://www.topmarks.co.uk/english-games/5-7-years/letters-and-sounds" TargetMode="External"/><Relationship Id="rId3" Type="http://schemas.openxmlformats.org/officeDocument/2006/relationships/hyperlink" Target="https://www.bbc.co.uk/cbeebies/games" TargetMode="External"/><Relationship Id="rId7" Type="http://schemas.openxmlformats.org/officeDocument/2006/relationships/hyperlink" Target="https://www.phonicsbloom.co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home.oxfordowl.co.uk/reading/free-ebooks/" TargetMode="External"/><Relationship Id="rId5" Type="http://schemas.openxmlformats.org/officeDocument/2006/relationships/hyperlink" Target="https://www.busythings.co.uk/" TargetMode="External"/><Relationship Id="rId4" Type="http://schemas.openxmlformats.org/officeDocument/2006/relationships/hyperlink" Target="https://www.phonicsplay.co.uk/" TargetMode="External"/><Relationship Id="rId9" Type="http://schemas.openxmlformats.org/officeDocument/2006/relationships/hyperlink" Target="https://parents.fft.org.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0FA16-53C8-2890-0C84-32FEBC14CC86}"/>
              </a:ext>
            </a:extLst>
          </p:cNvPr>
          <p:cNvSpPr/>
          <p:nvPr/>
        </p:nvSpPr>
        <p:spPr>
          <a:xfrm>
            <a:off x="1438379" y="688721"/>
            <a:ext cx="9315242" cy="2862322"/>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Reading at</a:t>
            </a: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 </a:t>
            </a:r>
            <a:r>
              <a:rPr lang="en-US" sz="7200" b="0" cap="none" spc="0" dirty="0">
                <a:ln w="0"/>
                <a:solidFill>
                  <a:schemeClr val="accent1"/>
                </a:solidFill>
                <a:effectLst>
                  <a:outerShdw blurRad="38100" dist="25400" dir="5400000" algn="ctr" rotWithShape="0">
                    <a:srgbClr val="6E747A">
                      <a:alpha val="43000"/>
                    </a:srgbClr>
                  </a:outerShdw>
                </a:effectLst>
              </a:rPr>
              <a:t>Chellaston Infant school</a:t>
            </a:r>
          </a:p>
        </p:txBody>
      </p:sp>
      <p:pic>
        <p:nvPicPr>
          <p:cNvPr id="5" name="Picture 4">
            <a:extLst>
              <a:ext uri="{FF2B5EF4-FFF2-40B4-BE49-F238E27FC236}">
                <a16:creationId xmlns:a16="http://schemas.microsoft.com/office/drawing/2014/main" id="{3F18F5DD-BF43-ABB8-F5E1-66B534C66B4B}"/>
              </a:ext>
            </a:extLst>
          </p:cNvPr>
          <p:cNvPicPr>
            <a:picLocks noChangeAspect="1"/>
          </p:cNvPicPr>
          <p:nvPr/>
        </p:nvPicPr>
        <p:blipFill>
          <a:blip r:embed="rId3"/>
          <a:stretch>
            <a:fillRect/>
          </a:stretch>
        </p:blipFill>
        <p:spPr>
          <a:xfrm>
            <a:off x="8556268" y="5203566"/>
            <a:ext cx="3248025" cy="1409700"/>
          </a:xfrm>
          <a:prstGeom prst="rect">
            <a:avLst/>
          </a:prstGeom>
        </p:spPr>
      </p:pic>
      <p:pic>
        <p:nvPicPr>
          <p:cNvPr id="6" name="Picture 5">
            <a:extLst>
              <a:ext uri="{FF2B5EF4-FFF2-40B4-BE49-F238E27FC236}">
                <a16:creationId xmlns:a16="http://schemas.microsoft.com/office/drawing/2014/main" id="{1B7F9E9E-0C11-0F0D-3E96-3D8AC7F19D5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47" b="90253" l="4770" r="92845">
                        <a14:foregroundMark x1="8859" y1="61793" x2="8859" y2="61793"/>
                        <a14:foregroundMark x1="93015" y1="65887" x2="93015" y2="65887"/>
                        <a14:foregroundMark x1="47700" y1="9747" x2="47700" y2="9747"/>
                        <a14:foregroundMark x1="59455" y1="90448" x2="59455" y2="90448"/>
                        <a14:foregroundMark x1="64736" y1="89474" x2="64736" y2="89474"/>
                        <a14:foregroundMark x1="4770" y1="64133" x2="4770" y2="64133"/>
                      </a14:backgroundRemoval>
                    </a14:imgEffect>
                  </a14:imgLayer>
                </a14:imgProps>
              </a:ext>
            </a:extLst>
          </a:blip>
          <a:stretch>
            <a:fillRect/>
          </a:stretch>
        </p:blipFill>
        <p:spPr>
          <a:xfrm>
            <a:off x="182344" y="3551043"/>
            <a:ext cx="3578662" cy="3127519"/>
          </a:xfrm>
          <a:prstGeom prst="rect">
            <a:avLst/>
          </a:prstGeom>
        </p:spPr>
      </p:pic>
    </p:spTree>
    <p:extLst>
      <p:ext uri="{BB962C8B-B14F-4D97-AF65-F5344CB8AC3E}">
        <p14:creationId xmlns:p14="http://schemas.microsoft.com/office/powerpoint/2010/main" val="126278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CDB64-03B7-A6AC-F12B-4DC18420E12B}"/>
              </a:ext>
            </a:extLst>
          </p:cNvPr>
          <p:cNvSpPr txBox="1"/>
          <p:nvPr/>
        </p:nvSpPr>
        <p:spPr>
          <a:xfrm>
            <a:off x="2222090" y="173193"/>
            <a:ext cx="60960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Phonics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ln w="0"/>
                <a:solidFill>
                  <a:srgbClr val="4472C4"/>
                </a:solidFill>
                <a:effectLst>
                  <a:outerShdw blurRad="38100" dist="25400" dir="5400000" algn="ctr" rotWithShape="0">
                    <a:srgbClr val="6E747A">
                      <a:alpha val="43000"/>
                    </a:srgbClr>
                  </a:outerShdw>
                </a:effectLst>
                <a:latin typeface="Calibri" panose="020F0502020204030204"/>
              </a:rPr>
              <a:t>Red words </a:t>
            </a:r>
            <a:endParaRPr kumimoji="0" lang="en-US" sz="7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84BB901-04ED-69F3-1DA7-3F773B3F2223}"/>
              </a:ext>
            </a:extLst>
          </p:cNvPr>
          <p:cNvPicPr>
            <a:picLocks noChangeAspect="1"/>
          </p:cNvPicPr>
          <p:nvPr/>
        </p:nvPicPr>
        <p:blipFill>
          <a:blip r:embed="rId3"/>
          <a:stretch>
            <a:fillRect/>
          </a:stretch>
        </p:blipFill>
        <p:spPr>
          <a:xfrm>
            <a:off x="844057" y="2481517"/>
            <a:ext cx="2272770" cy="1497034"/>
          </a:xfrm>
          <a:prstGeom prst="rect">
            <a:avLst/>
          </a:prstGeom>
        </p:spPr>
      </p:pic>
      <p:pic>
        <p:nvPicPr>
          <p:cNvPr id="7" name="Picture 6">
            <a:extLst>
              <a:ext uri="{FF2B5EF4-FFF2-40B4-BE49-F238E27FC236}">
                <a16:creationId xmlns:a16="http://schemas.microsoft.com/office/drawing/2014/main" id="{C836CC90-FBFF-AB0F-82DA-B571395290B4}"/>
              </a:ext>
            </a:extLst>
          </p:cNvPr>
          <p:cNvPicPr>
            <a:picLocks noChangeAspect="1"/>
          </p:cNvPicPr>
          <p:nvPr/>
        </p:nvPicPr>
        <p:blipFill>
          <a:blip r:embed="rId4"/>
          <a:stretch>
            <a:fillRect/>
          </a:stretch>
        </p:blipFill>
        <p:spPr>
          <a:xfrm>
            <a:off x="982537" y="4512490"/>
            <a:ext cx="1543525" cy="1497034"/>
          </a:xfrm>
          <a:prstGeom prst="rect">
            <a:avLst/>
          </a:prstGeom>
        </p:spPr>
      </p:pic>
      <p:pic>
        <p:nvPicPr>
          <p:cNvPr id="9" name="Picture 8">
            <a:extLst>
              <a:ext uri="{FF2B5EF4-FFF2-40B4-BE49-F238E27FC236}">
                <a16:creationId xmlns:a16="http://schemas.microsoft.com/office/drawing/2014/main" id="{AE84D09A-FC3A-D401-B0F5-5C88A1CD609F}"/>
              </a:ext>
            </a:extLst>
          </p:cNvPr>
          <p:cNvPicPr>
            <a:picLocks noChangeAspect="1"/>
          </p:cNvPicPr>
          <p:nvPr/>
        </p:nvPicPr>
        <p:blipFill>
          <a:blip r:embed="rId5"/>
          <a:stretch>
            <a:fillRect/>
          </a:stretch>
        </p:blipFill>
        <p:spPr>
          <a:xfrm>
            <a:off x="3756030" y="4512490"/>
            <a:ext cx="2219008" cy="1497034"/>
          </a:xfrm>
          <a:prstGeom prst="rect">
            <a:avLst/>
          </a:prstGeom>
        </p:spPr>
      </p:pic>
      <p:pic>
        <p:nvPicPr>
          <p:cNvPr id="11" name="Picture 10">
            <a:extLst>
              <a:ext uri="{FF2B5EF4-FFF2-40B4-BE49-F238E27FC236}">
                <a16:creationId xmlns:a16="http://schemas.microsoft.com/office/drawing/2014/main" id="{B8056346-E1D2-52B8-276C-EA2B534DB354}"/>
              </a:ext>
            </a:extLst>
          </p:cNvPr>
          <p:cNvPicPr>
            <a:picLocks noChangeAspect="1"/>
          </p:cNvPicPr>
          <p:nvPr/>
        </p:nvPicPr>
        <p:blipFill>
          <a:blip r:embed="rId6"/>
          <a:stretch>
            <a:fillRect/>
          </a:stretch>
        </p:blipFill>
        <p:spPr>
          <a:xfrm>
            <a:off x="3756030" y="2604361"/>
            <a:ext cx="2714742" cy="1405397"/>
          </a:xfrm>
          <a:prstGeom prst="rect">
            <a:avLst/>
          </a:prstGeom>
        </p:spPr>
      </p:pic>
      <p:pic>
        <p:nvPicPr>
          <p:cNvPr id="13" name="Picture 12">
            <a:extLst>
              <a:ext uri="{FF2B5EF4-FFF2-40B4-BE49-F238E27FC236}">
                <a16:creationId xmlns:a16="http://schemas.microsoft.com/office/drawing/2014/main" id="{B7EDAA18-902F-4531-3BDE-7DC586FE1433}"/>
              </a:ext>
            </a:extLst>
          </p:cNvPr>
          <p:cNvPicPr>
            <a:picLocks noChangeAspect="1"/>
          </p:cNvPicPr>
          <p:nvPr/>
        </p:nvPicPr>
        <p:blipFill>
          <a:blip r:embed="rId7"/>
          <a:stretch>
            <a:fillRect/>
          </a:stretch>
        </p:blipFill>
        <p:spPr>
          <a:xfrm>
            <a:off x="7205006" y="4477900"/>
            <a:ext cx="3478752" cy="1566214"/>
          </a:xfrm>
          <a:prstGeom prst="rect">
            <a:avLst/>
          </a:prstGeom>
        </p:spPr>
      </p:pic>
      <p:pic>
        <p:nvPicPr>
          <p:cNvPr id="15" name="Picture 14">
            <a:extLst>
              <a:ext uri="{FF2B5EF4-FFF2-40B4-BE49-F238E27FC236}">
                <a16:creationId xmlns:a16="http://schemas.microsoft.com/office/drawing/2014/main" id="{FD7C2D34-F84F-F6AF-ACA4-E14A5DD8CB67}"/>
              </a:ext>
            </a:extLst>
          </p:cNvPr>
          <p:cNvPicPr>
            <a:picLocks noChangeAspect="1"/>
          </p:cNvPicPr>
          <p:nvPr/>
        </p:nvPicPr>
        <p:blipFill>
          <a:blip r:embed="rId8"/>
          <a:stretch>
            <a:fillRect/>
          </a:stretch>
        </p:blipFill>
        <p:spPr>
          <a:xfrm>
            <a:off x="7109975" y="2726301"/>
            <a:ext cx="4555236" cy="1405397"/>
          </a:xfrm>
          <a:prstGeom prst="rect">
            <a:avLst/>
          </a:prstGeom>
        </p:spPr>
      </p:pic>
    </p:spTree>
    <p:extLst>
      <p:ext uri="{BB962C8B-B14F-4D97-AF65-F5344CB8AC3E}">
        <p14:creationId xmlns:p14="http://schemas.microsoft.com/office/powerpoint/2010/main" val="276503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F80BA3-FE86-23E8-B073-6A436C8F6A44}"/>
              </a:ext>
            </a:extLst>
          </p:cNvPr>
          <p:cNvSpPr/>
          <p:nvPr/>
        </p:nvSpPr>
        <p:spPr>
          <a:xfrm>
            <a:off x="833914" y="332290"/>
            <a:ext cx="1085848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Building on phonics in shared reading </a:t>
            </a:r>
          </a:p>
        </p:txBody>
      </p:sp>
      <p:pic>
        <p:nvPicPr>
          <p:cNvPr id="2050" name="Picture 2">
            <a:extLst>
              <a:ext uri="{FF2B5EF4-FFF2-40B4-BE49-F238E27FC236}">
                <a16:creationId xmlns:a16="http://schemas.microsoft.com/office/drawing/2014/main" id="{2FA43215-2623-A6E9-203C-8E8F49427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14" y="1596052"/>
            <a:ext cx="6352254" cy="2223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28F8CC7-7A08-1098-F817-0A14E27FBB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8110" y="2507380"/>
            <a:ext cx="2990850" cy="4124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020835-0E49-F67E-3A9C-331747F0CE2E}"/>
              </a:ext>
            </a:extLst>
          </p:cNvPr>
          <p:cNvSpPr txBox="1"/>
          <p:nvPr/>
        </p:nvSpPr>
        <p:spPr>
          <a:xfrm>
            <a:off x="833914" y="4311851"/>
            <a:ext cx="8055445" cy="2246769"/>
          </a:xfrm>
          <a:prstGeom prst="rect">
            <a:avLst/>
          </a:prstGeom>
          <a:noFill/>
        </p:spPr>
        <p:txBody>
          <a:bodyPr wrap="square" rtlCol="0">
            <a:spAutoFit/>
          </a:bodyPr>
          <a:lstStyle/>
          <a:p>
            <a:r>
              <a:rPr lang="en-US" sz="2000" dirty="0"/>
              <a:t>The children begin from Reception through to Year 2 having</a:t>
            </a:r>
          </a:p>
          <a:p>
            <a:r>
              <a:rPr lang="en-US" sz="2000" dirty="0"/>
              <a:t>daily shared reading lessons. </a:t>
            </a:r>
          </a:p>
          <a:p>
            <a:endParaRPr lang="en-US" sz="2000" dirty="0"/>
          </a:p>
          <a:p>
            <a:endParaRPr lang="en-US" sz="2000" dirty="0"/>
          </a:p>
          <a:p>
            <a:r>
              <a:rPr lang="en-US" sz="2000" dirty="0"/>
              <a:t>These link to phonics and begin with the teacher supporting</a:t>
            </a:r>
          </a:p>
          <a:p>
            <a:r>
              <a:rPr lang="en-US" sz="2000" dirty="0"/>
              <a:t>the sounding and out and blending of ‘green words’ and </a:t>
            </a:r>
          </a:p>
          <a:p>
            <a:r>
              <a:rPr lang="en-US" sz="2000" dirty="0"/>
              <a:t>then the sight reading of ‘red words.’   </a:t>
            </a:r>
            <a:endParaRPr lang="en-GB" sz="2000" dirty="0"/>
          </a:p>
        </p:txBody>
      </p:sp>
    </p:spTree>
    <p:extLst>
      <p:ext uri="{BB962C8B-B14F-4D97-AF65-F5344CB8AC3E}">
        <p14:creationId xmlns:p14="http://schemas.microsoft.com/office/powerpoint/2010/main" val="104071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5FB17-9E4C-7F65-E707-7A5B9248B305}"/>
              </a:ext>
            </a:extLst>
          </p:cNvPr>
          <p:cNvSpPr/>
          <p:nvPr/>
        </p:nvSpPr>
        <p:spPr>
          <a:xfrm>
            <a:off x="3224301" y="440445"/>
            <a:ext cx="466185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Building fluency</a:t>
            </a:r>
          </a:p>
        </p:txBody>
      </p:sp>
      <p:sp>
        <p:nvSpPr>
          <p:cNvPr id="3" name="Rectangle 2">
            <a:extLst>
              <a:ext uri="{FF2B5EF4-FFF2-40B4-BE49-F238E27FC236}">
                <a16:creationId xmlns:a16="http://schemas.microsoft.com/office/drawing/2014/main" id="{B5DBB02F-1A7E-2CCE-A074-94F99EC03F95}"/>
              </a:ext>
            </a:extLst>
          </p:cNvPr>
          <p:cNvSpPr/>
          <p:nvPr/>
        </p:nvSpPr>
        <p:spPr>
          <a:xfrm>
            <a:off x="1978179" y="1561322"/>
            <a:ext cx="7154098" cy="147732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Choral reading </a:t>
            </a:r>
          </a:p>
        </p:txBody>
      </p:sp>
      <p:sp>
        <p:nvSpPr>
          <p:cNvPr id="5" name="TextBox 4">
            <a:extLst>
              <a:ext uri="{FF2B5EF4-FFF2-40B4-BE49-F238E27FC236}">
                <a16:creationId xmlns:a16="http://schemas.microsoft.com/office/drawing/2014/main" id="{DD1D44E4-E7C6-32F4-95FE-52559E7206E7}"/>
              </a:ext>
            </a:extLst>
          </p:cNvPr>
          <p:cNvSpPr txBox="1"/>
          <p:nvPr/>
        </p:nvSpPr>
        <p:spPr>
          <a:xfrm>
            <a:off x="545690" y="3737302"/>
            <a:ext cx="11100620" cy="1477328"/>
          </a:xfrm>
          <a:prstGeom prst="rect">
            <a:avLst/>
          </a:prstGeom>
          <a:noFill/>
        </p:spPr>
        <p:txBody>
          <a:bodyPr wrap="square">
            <a:spAutoFit/>
          </a:bodyPr>
          <a:lstStyle/>
          <a:p>
            <a:r>
              <a:rPr lang="en-US" b="0" i="0" dirty="0">
                <a:effectLst/>
              </a:rPr>
              <a:t>Fluency is defined by the </a:t>
            </a:r>
            <a:r>
              <a:rPr lang="en-US" b="0" i="0" u="none" strike="noStrike" dirty="0">
                <a:effectLst/>
                <a:hlinkClick r:id="rId3"/>
              </a:rPr>
              <a:t>EEF</a:t>
            </a:r>
            <a:r>
              <a:rPr lang="en-US" b="0" i="0" dirty="0">
                <a:effectLst/>
              </a:rPr>
              <a:t> as reading with 'accuracy, automaticity and prosody', the Shared Reader lessons develop all three of these aspects. </a:t>
            </a:r>
            <a:r>
              <a:rPr lang="en-US" b="0" i="0" u="none" strike="noStrike" dirty="0">
                <a:effectLst/>
                <a:hlinkClick r:id="rId4"/>
              </a:rPr>
              <a:t>The Reading Framework</a:t>
            </a:r>
            <a:r>
              <a:rPr lang="en-US" b="0" i="0" dirty="0">
                <a:effectLst/>
              </a:rPr>
              <a:t> (July 2021) was clear on how repeated reads support with children's fluency to enable them to use their cognitive resources on comprehension rather than decoding. In line with this, we ensure children have opportunities to re-read the text across the week within the Shared Reader lessons. In the majority of the </a:t>
            </a:r>
            <a:r>
              <a:rPr lang="en-US" b="0" i="0" dirty="0" err="1">
                <a:effectLst/>
              </a:rPr>
              <a:t>programme</a:t>
            </a:r>
            <a:r>
              <a:rPr lang="en-US" b="0" i="0" dirty="0">
                <a:effectLst/>
              </a:rPr>
              <a:t>, children will read the whole book three times during the week</a:t>
            </a:r>
            <a:r>
              <a:rPr lang="en-US" dirty="0"/>
              <a:t>. </a:t>
            </a:r>
            <a:endParaRPr lang="en-GB" dirty="0"/>
          </a:p>
        </p:txBody>
      </p:sp>
    </p:spTree>
    <p:extLst>
      <p:ext uri="{BB962C8B-B14F-4D97-AF65-F5344CB8AC3E}">
        <p14:creationId xmlns:p14="http://schemas.microsoft.com/office/powerpoint/2010/main" val="90964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5FB17-9E4C-7F65-E707-7A5B9248B305}"/>
              </a:ext>
            </a:extLst>
          </p:cNvPr>
          <p:cNvSpPr/>
          <p:nvPr/>
        </p:nvSpPr>
        <p:spPr>
          <a:xfrm>
            <a:off x="3460275" y="96316"/>
            <a:ext cx="466185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Building fluency</a:t>
            </a:r>
          </a:p>
        </p:txBody>
      </p:sp>
      <p:sp>
        <p:nvSpPr>
          <p:cNvPr id="3" name="Rectangle 2">
            <a:extLst>
              <a:ext uri="{FF2B5EF4-FFF2-40B4-BE49-F238E27FC236}">
                <a16:creationId xmlns:a16="http://schemas.microsoft.com/office/drawing/2014/main" id="{B5DBB02F-1A7E-2CCE-A074-94F99EC03F95}"/>
              </a:ext>
            </a:extLst>
          </p:cNvPr>
          <p:cNvSpPr/>
          <p:nvPr/>
        </p:nvSpPr>
        <p:spPr>
          <a:xfrm>
            <a:off x="2007676" y="744794"/>
            <a:ext cx="7154098" cy="147732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Choral reading </a:t>
            </a:r>
          </a:p>
        </p:txBody>
      </p:sp>
      <p:pic>
        <p:nvPicPr>
          <p:cNvPr id="6" name="Picture 5">
            <a:extLst>
              <a:ext uri="{FF2B5EF4-FFF2-40B4-BE49-F238E27FC236}">
                <a16:creationId xmlns:a16="http://schemas.microsoft.com/office/drawing/2014/main" id="{686A5B58-1716-75D5-EEC1-39BA67128C81}"/>
              </a:ext>
            </a:extLst>
          </p:cNvPr>
          <p:cNvPicPr>
            <a:picLocks noChangeAspect="1"/>
          </p:cNvPicPr>
          <p:nvPr/>
        </p:nvPicPr>
        <p:blipFill>
          <a:blip r:embed="rId3"/>
          <a:stretch>
            <a:fillRect/>
          </a:stretch>
        </p:blipFill>
        <p:spPr>
          <a:xfrm>
            <a:off x="2684769" y="2222122"/>
            <a:ext cx="6212865" cy="4525851"/>
          </a:xfrm>
          <a:prstGeom prst="rect">
            <a:avLst/>
          </a:prstGeom>
        </p:spPr>
      </p:pic>
    </p:spTree>
    <p:extLst>
      <p:ext uri="{BB962C8B-B14F-4D97-AF65-F5344CB8AC3E}">
        <p14:creationId xmlns:p14="http://schemas.microsoft.com/office/powerpoint/2010/main" val="180797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5FB17-9E4C-7F65-E707-7A5B9248B305}"/>
              </a:ext>
            </a:extLst>
          </p:cNvPr>
          <p:cNvSpPr/>
          <p:nvPr/>
        </p:nvSpPr>
        <p:spPr>
          <a:xfrm>
            <a:off x="3224301" y="440445"/>
            <a:ext cx="466185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Building fluency</a:t>
            </a:r>
          </a:p>
        </p:txBody>
      </p:sp>
      <p:sp>
        <p:nvSpPr>
          <p:cNvPr id="3" name="Rectangle 2">
            <a:extLst>
              <a:ext uri="{FF2B5EF4-FFF2-40B4-BE49-F238E27FC236}">
                <a16:creationId xmlns:a16="http://schemas.microsoft.com/office/drawing/2014/main" id="{B5DBB02F-1A7E-2CCE-A074-94F99EC03F95}"/>
              </a:ext>
            </a:extLst>
          </p:cNvPr>
          <p:cNvSpPr/>
          <p:nvPr/>
        </p:nvSpPr>
        <p:spPr>
          <a:xfrm>
            <a:off x="1978179" y="1561322"/>
            <a:ext cx="7154098" cy="147732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Echo reading</a:t>
            </a:r>
          </a:p>
        </p:txBody>
      </p:sp>
      <p:sp>
        <p:nvSpPr>
          <p:cNvPr id="4" name="TextBox 3">
            <a:extLst>
              <a:ext uri="{FF2B5EF4-FFF2-40B4-BE49-F238E27FC236}">
                <a16:creationId xmlns:a16="http://schemas.microsoft.com/office/drawing/2014/main" id="{6752C42C-5DDC-077E-7EF6-A208F130F5FE}"/>
              </a:ext>
            </a:extLst>
          </p:cNvPr>
          <p:cNvSpPr txBox="1"/>
          <p:nvPr/>
        </p:nvSpPr>
        <p:spPr>
          <a:xfrm>
            <a:off x="389502" y="4117258"/>
            <a:ext cx="11412996" cy="1477328"/>
          </a:xfrm>
          <a:prstGeom prst="rect">
            <a:avLst/>
          </a:prstGeom>
          <a:noFill/>
        </p:spPr>
        <p:txBody>
          <a:bodyPr wrap="none" rtlCol="0">
            <a:spAutoFit/>
          </a:bodyPr>
          <a:lstStyle/>
          <a:p>
            <a:r>
              <a:rPr lang="en-US" dirty="0"/>
              <a:t>Echo reading builds on choral reading but has a ‘my turn, your turn element’ so the children can model a particular skill.</a:t>
            </a:r>
          </a:p>
          <a:p>
            <a:endParaRPr lang="en-US" dirty="0"/>
          </a:p>
          <a:p>
            <a:r>
              <a:rPr lang="en-US" dirty="0"/>
              <a:t>This will usually be something the teacher has identified as a skill which needs to be worked on. </a:t>
            </a:r>
          </a:p>
          <a:p>
            <a:endParaRPr lang="en-US" dirty="0"/>
          </a:p>
          <a:p>
            <a:r>
              <a:rPr lang="en-US" dirty="0"/>
              <a:t>This could be responding to punctuation or adding expression to the story.  </a:t>
            </a:r>
            <a:endParaRPr lang="en-GB" dirty="0"/>
          </a:p>
        </p:txBody>
      </p:sp>
    </p:spTree>
    <p:extLst>
      <p:ext uri="{BB962C8B-B14F-4D97-AF65-F5344CB8AC3E}">
        <p14:creationId xmlns:p14="http://schemas.microsoft.com/office/powerpoint/2010/main" val="188496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5FB17-9E4C-7F65-E707-7A5B9248B305}"/>
              </a:ext>
            </a:extLst>
          </p:cNvPr>
          <p:cNvSpPr/>
          <p:nvPr/>
        </p:nvSpPr>
        <p:spPr>
          <a:xfrm>
            <a:off x="304120" y="40621"/>
            <a:ext cx="466185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Building fluency</a:t>
            </a:r>
          </a:p>
        </p:txBody>
      </p:sp>
      <p:sp>
        <p:nvSpPr>
          <p:cNvPr id="3" name="Rectangle 2">
            <a:extLst>
              <a:ext uri="{FF2B5EF4-FFF2-40B4-BE49-F238E27FC236}">
                <a16:creationId xmlns:a16="http://schemas.microsoft.com/office/drawing/2014/main" id="{B5DBB02F-1A7E-2CCE-A074-94F99EC03F95}"/>
              </a:ext>
            </a:extLst>
          </p:cNvPr>
          <p:cNvSpPr/>
          <p:nvPr/>
        </p:nvSpPr>
        <p:spPr>
          <a:xfrm>
            <a:off x="5206624" y="-153209"/>
            <a:ext cx="7154098" cy="147732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Echo reading</a:t>
            </a:r>
          </a:p>
        </p:txBody>
      </p:sp>
      <p:pic>
        <p:nvPicPr>
          <p:cNvPr id="6" name="Picture 5">
            <a:extLst>
              <a:ext uri="{FF2B5EF4-FFF2-40B4-BE49-F238E27FC236}">
                <a16:creationId xmlns:a16="http://schemas.microsoft.com/office/drawing/2014/main" id="{706849E4-29B7-C5B3-159C-09A21BDC6CFF}"/>
              </a:ext>
            </a:extLst>
          </p:cNvPr>
          <p:cNvPicPr>
            <a:picLocks noChangeAspect="1"/>
          </p:cNvPicPr>
          <p:nvPr/>
        </p:nvPicPr>
        <p:blipFill>
          <a:blip r:embed="rId3"/>
          <a:stretch>
            <a:fillRect/>
          </a:stretch>
        </p:blipFill>
        <p:spPr>
          <a:xfrm>
            <a:off x="2034268" y="1477775"/>
            <a:ext cx="7316209" cy="5170121"/>
          </a:xfrm>
          <a:prstGeom prst="rect">
            <a:avLst/>
          </a:prstGeom>
        </p:spPr>
      </p:pic>
    </p:spTree>
    <p:extLst>
      <p:ext uri="{BB962C8B-B14F-4D97-AF65-F5344CB8AC3E}">
        <p14:creationId xmlns:p14="http://schemas.microsoft.com/office/powerpoint/2010/main" val="165953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708969-948C-065B-939D-1B64FF4529BD}"/>
              </a:ext>
            </a:extLst>
          </p:cNvPr>
          <p:cNvSpPr/>
          <p:nvPr/>
        </p:nvSpPr>
        <p:spPr>
          <a:xfrm>
            <a:off x="2558935" y="96316"/>
            <a:ext cx="6661182" cy="1569660"/>
          </a:xfrm>
          <a:prstGeom prst="rect">
            <a:avLst/>
          </a:prstGeom>
          <a:noFill/>
        </p:spPr>
        <p:txBody>
          <a:bodyPr wrap="none" lIns="91440" tIns="45720" rIns="91440" bIns="45720">
            <a:spAutoFit/>
          </a:bodyPr>
          <a:lstStyle/>
          <a:p>
            <a:pPr algn="ctr"/>
            <a:r>
              <a:rPr lang="en-US" sz="9600" b="0" cap="none" spc="0" dirty="0">
                <a:ln w="0"/>
                <a:solidFill>
                  <a:schemeClr val="accent1"/>
                </a:solidFill>
                <a:effectLst>
                  <a:outerShdw blurRad="38100" dist="25400" dir="5400000" algn="ctr" rotWithShape="0">
                    <a:srgbClr val="6E747A">
                      <a:alpha val="43000"/>
                    </a:srgbClr>
                  </a:outerShdw>
                </a:effectLst>
              </a:rPr>
              <a:t>The benefits </a:t>
            </a:r>
          </a:p>
        </p:txBody>
      </p:sp>
      <p:sp>
        <p:nvSpPr>
          <p:cNvPr id="3" name="TextBox 2">
            <a:extLst>
              <a:ext uri="{FF2B5EF4-FFF2-40B4-BE49-F238E27FC236}">
                <a16:creationId xmlns:a16="http://schemas.microsoft.com/office/drawing/2014/main" id="{682DA1D0-3ECA-24EA-D2B3-5C5DECED2D29}"/>
              </a:ext>
            </a:extLst>
          </p:cNvPr>
          <p:cNvSpPr txBox="1"/>
          <p:nvPr/>
        </p:nvSpPr>
        <p:spPr>
          <a:xfrm>
            <a:off x="589152" y="1897626"/>
            <a:ext cx="10698279" cy="3693319"/>
          </a:xfrm>
          <a:prstGeom prst="rect">
            <a:avLst/>
          </a:prstGeom>
          <a:noFill/>
        </p:spPr>
        <p:txBody>
          <a:bodyPr wrap="square" rtlCol="0">
            <a:spAutoFit/>
          </a:bodyPr>
          <a:lstStyle/>
          <a:p>
            <a:r>
              <a:rPr lang="en-US" dirty="0"/>
              <a:t>Shared reading allows children to work with a partner to read through a given text: </a:t>
            </a:r>
          </a:p>
          <a:p>
            <a:endParaRPr lang="en-US" dirty="0"/>
          </a:p>
          <a:p>
            <a:r>
              <a:rPr lang="en-US" dirty="0"/>
              <a:t>For the more confident reader this allows them to develop a ‘mastery approach’ to reading. </a:t>
            </a:r>
          </a:p>
          <a:p>
            <a:r>
              <a:rPr lang="en-US" dirty="0"/>
              <a:t>They can develop further fluency and automaticity and develop the skill of being able to teach and support others in what they know. </a:t>
            </a:r>
          </a:p>
          <a:p>
            <a:endParaRPr lang="en-US" dirty="0"/>
          </a:p>
          <a:p>
            <a:r>
              <a:rPr lang="en-US" dirty="0"/>
              <a:t>For less confident readers they can feel more confident to ‘have a go’ after the pre-teaching of words and the repeated re-reading of words. </a:t>
            </a:r>
          </a:p>
          <a:p>
            <a:endParaRPr lang="en-US" dirty="0"/>
          </a:p>
          <a:p>
            <a:r>
              <a:rPr lang="en-GB" dirty="0"/>
              <a:t>Shared discussion builds the vocabulary and comprehension with all children accessing the same text. </a:t>
            </a:r>
          </a:p>
          <a:p>
            <a:endParaRPr lang="en-GB" dirty="0"/>
          </a:p>
          <a:p>
            <a:r>
              <a:rPr lang="en-GB" dirty="0"/>
              <a:t>Working together gives the children more confidence and allows the teacher to model pronunciation, expression and fluent reading. </a:t>
            </a:r>
            <a:endParaRPr lang="en-US" dirty="0"/>
          </a:p>
        </p:txBody>
      </p:sp>
    </p:spTree>
    <p:extLst>
      <p:ext uri="{BB962C8B-B14F-4D97-AF65-F5344CB8AC3E}">
        <p14:creationId xmlns:p14="http://schemas.microsoft.com/office/powerpoint/2010/main" val="224339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14F945-9691-947F-8042-8D80A503C988}"/>
              </a:ext>
            </a:extLst>
          </p:cNvPr>
          <p:cNvSpPr/>
          <p:nvPr/>
        </p:nvSpPr>
        <p:spPr>
          <a:xfrm>
            <a:off x="2268897" y="106148"/>
            <a:ext cx="7221592" cy="1323439"/>
          </a:xfrm>
          <a:prstGeom prst="rect">
            <a:avLst/>
          </a:prstGeom>
          <a:noFill/>
        </p:spPr>
        <p:txBody>
          <a:bodyPr wrap="none" lIns="91440" tIns="45720" rIns="91440" bIns="45720">
            <a:spAutoFit/>
          </a:bodyPr>
          <a:lstStyle/>
          <a:p>
            <a:pPr algn="ctr"/>
            <a:r>
              <a:rPr lang="en-US" sz="8000" b="0" cap="none" spc="0" dirty="0">
                <a:ln w="0"/>
                <a:solidFill>
                  <a:schemeClr val="accent1"/>
                </a:solidFill>
                <a:effectLst>
                  <a:outerShdw blurRad="38100" dist="25400" dir="5400000" algn="ctr" rotWithShape="0">
                    <a:srgbClr val="6E747A">
                      <a:alpha val="43000"/>
                    </a:srgbClr>
                  </a:outerShdw>
                </a:effectLst>
              </a:rPr>
              <a:t>Reading at home</a:t>
            </a:r>
          </a:p>
        </p:txBody>
      </p:sp>
      <p:pic>
        <p:nvPicPr>
          <p:cNvPr id="3" name="Picture 2">
            <a:extLst>
              <a:ext uri="{FF2B5EF4-FFF2-40B4-BE49-F238E27FC236}">
                <a16:creationId xmlns:a16="http://schemas.microsoft.com/office/drawing/2014/main" id="{5E09F09F-C147-50AA-A994-A66D44699042}"/>
              </a:ext>
            </a:extLst>
          </p:cNvPr>
          <p:cNvPicPr>
            <a:picLocks noChangeAspect="1"/>
          </p:cNvPicPr>
          <p:nvPr/>
        </p:nvPicPr>
        <p:blipFill>
          <a:blip r:embed="rId3"/>
          <a:stretch>
            <a:fillRect/>
          </a:stretch>
        </p:blipFill>
        <p:spPr>
          <a:xfrm>
            <a:off x="314632" y="3196642"/>
            <a:ext cx="4704177" cy="3130416"/>
          </a:xfrm>
          <a:prstGeom prst="rect">
            <a:avLst/>
          </a:prstGeom>
        </p:spPr>
      </p:pic>
      <p:sp>
        <p:nvSpPr>
          <p:cNvPr id="5" name="TextBox 4">
            <a:extLst>
              <a:ext uri="{FF2B5EF4-FFF2-40B4-BE49-F238E27FC236}">
                <a16:creationId xmlns:a16="http://schemas.microsoft.com/office/drawing/2014/main" id="{91696731-F6D5-F5ED-DBC2-6131EA0B14ED}"/>
              </a:ext>
            </a:extLst>
          </p:cNvPr>
          <p:cNvSpPr txBox="1"/>
          <p:nvPr/>
        </p:nvSpPr>
        <p:spPr>
          <a:xfrm>
            <a:off x="314632" y="2128299"/>
            <a:ext cx="11130116" cy="707886"/>
          </a:xfrm>
          <a:prstGeom prst="rect">
            <a:avLst/>
          </a:prstGeom>
          <a:noFill/>
        </p:spPr>
        <p:txBody>
          <a:bodyPr wrap="square">
            <a:spAutoFit/>
          </a:bodyPr>
          <a:lstStyle/>
          <a:p>
            <a:r>
              <a:rPr lang="en-US" sz="2000" b="0" i="0" dirty="0">
                <a:solidFill>
                  <a:srgbClr val="000000"/>
                </a:solidFill>
                <a:effectLst/>
              </a:rPr>
              <a:t>Reading exposes children to a rich and varied vocabulary, helping them develop language skills. It introduces new words, sentence structures, and ideas, contributing to enhanced communication skills.</a:t>
            </a:r>
            <a:endParaRPr lang="en-GB" sz="2000" dirty="0"/>
          </a:p>
        </p:txBody>
      </p:sp>
      <p:sp>
        <p:nvSpPr>
          <p:cNvPr id="7" name="TextBox 6">
            <a:extLst>
              <a:ext uri="{FF2B5EF4-FFF2-40B4-BE49-F238E27FC236}">
                <a16:creationId xmlns:a16="http://schemas.microsoft.com/office/drawing/2014/main" id="{5C7E5B62-4B57-E072-A854-B268497B14BE}"/>
              </a:ext>
            </a:extLst>
          </p:cNvPr>
          <p:cNvSpPr txBox="1"/>
          <p:nvPr/>
        </p:nvSpPr>
        <p:spPr>
          <a:xfrm>
            <a:off x="5348748" y="3935276"/>
            <a:ext cx="6528620" cy="1323439"/>
          </a:xfrm>
          <a:prstGeom prst="rect">
            <a:avLst/>
          </a:prstGeom>
          <a:noFill/>
        </p:spPr>
        <p:txBody>
          <a:bodyPr wrap="square">
            <a:spAutoFit/>
          </a:bodyPr>
          <a:lstStyle/>
          <a:p>
            <a:r>
              <a:rPr lang="en-US" sz="2000" b="0" i="0" dirty="0">
                <a:solidFill>
                  <a:srgbClr val="000000"/>
                </a:solidFill>
                <a:effectLst/>
              </a:rPr>
              <a:t>Reading helps children develop the ability to concentrate and focus for extended periods. As they engage with a story, they learn to follow a narrative, track characters and events, and understand cause and effect.</a:t>
            </a:r>
            <a:endParaRPr lang="en-GB" sz="2000" dirty="0"/>
          </a:p>
        </p:txBody>
      </p:sp>
    </p:spTree>
    <p:extLst>
      <p:ext uri="{BB962C8B-B14F-4D97-AF65-F5344CB8AC3E}">
        <p14:creationId xmlns:p14="http://schemas.microsoft.com/office/powerpoint/2010/main" val="46634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14F945-9691-947F-8042-8D80A503C988}"/>
              </a:ext>
            </a:extLst>
          </p:cNvPr>
          <p:cNvSpPr/>
          <p:nvPr/>
        </p:nvSpPr>
        <p:spPr>
          <a:xfrm>
            <a:off x="2268897" y="106148"/>
            <a:ext cx="7221592" cy="1323439"/>
          </a:xfrm>
          <a:prstGeom prst="rect">
            <a:avLst/>
          </a:prstGeom>
          <a:noFill/>
        </p:spPr>
        <p:txBody>
          <a:bodyPr wrap="none" lIns="91440" tIns="45720" rIns="91440" bIns="45720">
            <a:spAutoFit/>
          </a:bodyPr>
          <a:lstStyle/>
          <a:p>
            <a:pPr algn="ctr"/>
            <a:r>
              <a:rPr lang="en-US" sz="8000" b="0" cap="none" spc="0" dirty="0">
                <a:ln w="0"/>
                <a:solidFill>
                  <a:schemeClr val="accent1"/>
                </a:solidFill>
                <a:effectLst>
                  <a:outerShdw blurRad="38100" dist="25400" dir="5400000" algn="ctr" rotWithShape="0">
                    <a:srgbClr val="6E747A">
                      <a:alpha val="43000"/>
                    </a:srgbClr>
                  </a:outerShdw>
                </a:effectLst>
              </a:rPr>
              <a:t>Reading at home</a:t>
            </a:r>
          </a:p>
        </p:txBody>
      </p:sp>
      <p:sp>
        <p:nvSpPr>
          <p:cNvPr id="4" name="Rectangle 3">
            <a:extLst>
              <a:ext uri="{FF2B5EF4-FFF2-40B4-BE49-F238E27FC236}">
                <a16:creationId xmlns:a16="http://schemas.microsoft.com/office/drawing/2014/main" id="{1853BB21-C0F8-825E-2A16-3D7D42298E51}"/>
              </a:ext>
            </a:extLst>
          </p:cNvPr>
          <p:cNvSpPr/>
          <p:nvPr/>
        </p:nvSpPr>
        <p:spPr>
          <a:xfrm>
            <a:off x="1848874" y="1561323"/>
            <a:ext cx="825828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Link to shared reading texts. </a:t>
            </a:r>
          </a:p>
        </p:txBody>
      </p:sp>
      <p:pic>
        <p:nvPicPr>
          <p:cNvPr id="8" name="Picture 7">
            <a:extLst>
              <a:ext uri="{FF2B5EF4-FFF2-40B4-BE49-F238E27FC236}">
                <a16:creationId xmlns:a16="http://schemas.microsoft.com/office/drawing/2014/main" id="{EC561AE9-A03E-2AB2-0204-A62AF2A9CB60}"/>
              </a:ext>
            </a:extLst>
          </p:cNvPr>
          <p:cNvPicPr>
            <a:picLocks noChangeAspect="1"/>
          </p:cNvPicPr>
          <p:nvPr/>
        </p:nvPicPr>
        <p:blipFill>
          <a:blip r:embed="rId3"/>
          <a:stretch>
            <a:fillRect/>
          </a:stretch>
        </p:blipFill>
        <p:spPr>
          <a:xfrm>
            <a:off x="1042225" y="2616389"/>
            <a:ext cx="9871584" cy="3707279"/>
          </a:xfrm>
          <a:prstGeom prst="rect">
            <a:avLst/>
          </a:prstGeom>
        </p:spPr>
      </p:pic>
    </p:spTree>
    <p:extLst>
      <p:ext uri="{BB962C8B-B14F-4D97-AF65-F5344CB8AC3E}">
        <p14:creationId xmlns:p14="http://schemas.microsoft.com/office/powerpoint/2010/main" val="66066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14F945-9691-947F-8042-8D80A503C988}"/>
              </a:ext>
            </a:extLst>
          </p:cNvPr>
          <p:cNvSpPr/>
          <p:nvPr/>
        </p:nvSpPr>
        <p:spPr>
          <a:xfrm>
            <a:off x="2268897" y="106148"/>
            <a:ext cx="7221592" cy="1323439"/>
          </a:xfrm>
          <a:prstGeom prst="rect">
            <a:avLst/>
          </a:prstGeom>
          <a:noFill/>
        </p:spPr>
        <p:txBody>
          <a:bodyPr wrap="none" lIns="91440" tIns="45720" rIns="91440" bIns="45720">
            <a:spAutoFit/>
          </a:bodyPr>
          <a:lstStyle/>
          <a:p>
            <a:pPr algn="ctr"/>
            <a:r>
              <a:rPr lang="en-US" sz="8000" b="0" cap="none" spc="0" dirty="0">
                <a:ln w="0"/>
                <a:solidFill>
                  <a:schemeClr val="accent1"/>
                </a:solidFill>
                <a:effectLst>
                  <a:outerShdw blurRad="38100" dist="25400" dir="5400000" algn="ctr" rotWithShape="0">
                    <a:srgbClr val="6E747A">
                      <a:alpha val="43000"/>
                    </a:srgbClr>
                  </a:outerShdw>
                </a:effectLst>
              </a:rPr>
              <a:t>Reading at home</a:t>
            </a:r>
          </a:p>
        </p:txBody>
      </p:sp>
      <p:sp>
        <p:nvSpPr>
          <p:cNvPr id="4" name="Rectangle 3">
            <a:extLst>
              <a:ext uri="{FF2B5EF4-FFF2-40B4-BE49-F238E27FC236}">
                <a16:creationId xmlns:a16="http://schemas.microsoft.com/office/drawing/2014/main" id="{1853BB21-C0F8-825E-2A16-3D7D42298E51}"/>
              </a:ext>
            </a:extLst>
          </p:cNvPr>
          <p:cNvSpPr/>
          <p:nvPr/>
        </p:nvSpPr>
        <p:spPr>
          <a:xfrm>
            <a:off x="1249965" y="1561323"/>
            <a:ext cx="945611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Choral reading and echo reading </a:t>
            </a:r>
          </a:p>
        </p:txBody>
      </p:sp>
      <p:pic>
        <p:nvPicPr>
          <p:cNvPr id="8" name="Picture 7">
            <a:extLst>
              <a:ext uri="{FF2B5EF4-FFF2-40B4-BE49-F238E27FC236}">
                <a16:creationId xmlns:a16="http://schemas.microsoft.com/office/drawing/2014/main" id="{EC561AE9-A03E-2AB2-0204-A62AF2A9CB60}"/>
              </a:ext>
            </a:extLst>
          </p:cNvPr>
          <p:cNvPicPr>
            <a:picLocks noChangeAspect="1"/>
          </p:cNvPicPr>
          <p:nvPr/>
        </p:nvPicPr>
        <p:blipFill>
          <a:blip r:embed="rId3"/>
          <a:stretch>
            <a:fillRect/>
          </a:stretch>
        </p:blipFill>
        <p:spPr>
          <a:xfrm>
            <a:off x="1042225" y="2616389"/>
            <a:ext cx="9871584" cy="3707279"/>
          </a:xfrm>
          <a:prstGeom prst="rect">
            <a:avLst/>
          </a:prstGeom>
        </p:spPr>
      </p:pic>
    </p:spTree>
    <p:extLst>
      <p:ext uri="{BB962C8B-B14F-4D97-AF65-F5344CB8AC3E}">
        <p14:creationId xmlns:p14="http://schemas.microsoft.com/office/powerpoint/2010/main" val="142033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0E5362-E00D-0252-C0E0-A45ACBB62A53}"/>
              </a:ext>
            </a:extLst>
          </p:cNvPr>
          <p:cNvSpPr/>
          <p:nvPr/>
        </p:nvSpPr>
        <p:spPr>
          <a:xfrm>
            <a:off x="2679065" y="4945626"/>
            <a:ext cx="9217968" cy="177080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EABC38B-8984-22A5-0DD1-F25E54882C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19" b="91429" l="6667" r="94167">
                        <a14:foregroundMark x1="90833" y1="65714" x2="90833" y2="65714"/>
                        <a14:foregroundMark x1="94167" y1="61429" x2="94167" y2="61429"/>
                        <a14:foregroundMark x1="7083" y1="60000" x2="7083" y2="60000"/>
                        <a14:foregroundMark x1="49167" y1="8095" x2="49167" y2="8095"/>
                        <a14:foregroundMark x1="59583" y1="91429" x2="59583" y2="91429"/>
                        <a14:foregroundMark x1="93750" y1="79048" x2="93750" y2="79048"/>
                        <a14:foregroundMark x1="22917" y1="18571" x2="22917" y2="18571"/>
                      </a14:backgroundRemoval>
                    </a14:imgEffect>
                  </a14:imgLayer>
                </a14:imgProps>
              </a:ext>
            </a:extLst>
          </a:blip>
          <a:stretch>
            <a:fillRect/>
          </a:stretch>
        </p:blipFill>
        <p:spPr>
          <a:xfrm>
            <a:off x="-90002" y="3625128"/>
            <a:ext cx="2700240" cy="2362710"/>
          </a:xfrm>
          <a:prstGeom prst="rect">
            <a:avLst/>
          </a:prstGeom>
        </p:spPr>
      </p:pic>
      <p:sp>
        <p:nvSpPr>
          <p:cNvPr id="14" name="Rectangle 13">
            <a:extLst>
              <a:ext uri="{FF2B5EF4-FFF2-40B4-BE49-F238E27FC236}">
                <a16:creationId xmlns:a16="http://schemas.microsoft.com/office/drawing/2014/main" id="{28C62265-950A-33DD-1FA5-3ADBC66EF88D}"/>
              </a:ext>
            </a:extLst>
          </p:cNvPr>
          <p:cNvSpPr/>
          <p:nvPr/>
        </p:nvSpPr>
        <p:spPr>
          <a:xfrm>
            <a:off x="2610238" y="3146323"/>
            <a:ext cx="9217968" cy="13207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F3824D3-913B-5AA0-C15C-958CE462D39C}"/>
              </a:ext>
            </a:extLst>
          </p:cNvPr>
          <p:cNvSpPr/>
          <p:nvPr/>
        </p:nvSpPr>
        <p:spPr>
          <a:xfrm>
            <a:off x="687354" y="1683811"/>
            <a:ext cx="11140852" cy="112308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4D6DCFF-5092-F3AB-D585-B667948A83A4}"/>
              </a:ext>
            </a:extLst>
          </p:cNvPr>
          <p:cNvSpPr/>
          <p:nvPr/>
        </p:nvSpPr>
        <p:spPr>
          <a:xfrm>
            <a:off x="687354" y="373626"/>
            <a:ext cx="11050555" cy="99305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0DD3998-7AED-918D-6964-5A9770939643}"/>
              </a:ext>
            </a:extLst>
          </p:cNvPr>
          <p:cNvSpPr txBox="1"/>
          <p:nvPr/>
        </p:nvSpPr>
        <p:spPr>
          <a:xfrm>
            <a:off x="687354" y="504053"/>
            <a:ext cx="11050555" cy="646331"/>
          </a:xfrm>
          <a:prstGeom prst="rect">
            <a:avLst/>
          </a:prstGeom>
          <a:noFill/>
        </p:spPr>
        <p:txBody>
          <a:bodyPr wrap="square">
            <a:spAutoFit/>
          </a:bodyPr>
          <a:lstStyle/>
          <a:p>
            <a:r>
              <a:rPr lang="en-GB" b="0" i="0" dirty="0">
                <a:solidFill>
                  <a:srgbClr val="374151"/>
                </a:solidFill>
                <a:effectLst/>
              </a:rPr>
              <a:t>Reading is not merely the acquisition of words on a page; it is the gateway to a world of knowledge, imagination, and cognitive growth.</a:t>
            </a:r>
            <a:endParaRPr lang="en-GB" dirty="0"/>
          </a:p>
        </p:txBody>
      </p:sp>
      <p:sp>
        <p:nvSpPr>
          <p:cNvPr id="6" name="TextBox 5">
            <a:extLst>
              <a:ext uri="{FF2B5EF4-FFF2-40B4-BE49-F238E27FC236}">
                <a16:creationId xmlns:a16="http://schemas.microsoft.com/office/drawing/2014/main" id="{EFB4E5FE-9AAD-AEFD-4BD8-96F54039FDB5}"/>
              </a:ext>
            </a:extLst>
          </p:cNvPr>
          <p:cNvSpPr txBox="1"/>
          <p:nvPr/>
        </p:nvSpPr>
        <p:spPr>
          <a:xfrm>
            <a:off x="687354" y="1758556"/>
            <a:ext cx="11322308" cy="646331"/>
          </a:xfrm>
          <a:prstGeom prst="rect">
            <a:avLst/>
          </a:prstGeom>
          <a:noFill/>
        </p:spPr>
        <p:txBody>
          <a:bodyPr wrap="square">
            <a:spAutoFit/>
          </a:bodyPr>
          <a:lstStyle/>
          <a:p>
            <a:r>
              <a:rPr lang="en-US" b="0" i="0" dirty="0">
                <a:solidFill>
                  <a:srgbClr val="374151"/>
                </a:solidFill>
                <a:effectLst/>
              </a:rPr>
              <a:t>Reading stimulates the brain, fostering critical thinking skills, problem-solving abilities, and creativity. It is an active mental process that engages multiple regions of the brain and contributes to overall cognitive development. </a:t>
            </a:r>
            <a:endParaRPr lang="en-GB" dirty="0"/>
          </a:p>
        </p:txBody>
      </p:sp>
      <p:sp>
        <p:nvSpPr>
          <p:cNvPr id="8" name="TextBox 7">
            <a:extLst>
              <a:ext uri="{FF2B5EF4-FFF2-40B4-BE49-F238E27FC236}">
                <a16:creationId xmlns:a16="http://schemas.microsoft.com/office/drawing/2014/main" id="{A5E6B0AC-722F-5D5A-8B11-9275DF25FFCF}"/>
              </a:ext>
            </a:extLst>
          </p:cNvPr>
          <p:cNvSpPr txBox="1"/>
          <p:nvPr/>
        </p:nvSpPr>
        <p:spPr>
          <a:xfrm>
            <a:off x="2610238" y="3266731"/>
            <a:ext cx="8824037" cy="923330"/>
          </a:xfrm>
          <a:prstGeom prst="rect">
            <a:avLst/>
          </a:prstGeom>
          <a:noFill/>
        </p:spPr>
        <p:txBody>
          <a:bodyPr wrap="square">
            <a:spAutoFit/>
          </a:bodyPr>
          <a:lstStyle/>
          <a:p>
            <a:r>
              <a:rPr lang="en-US" b="0" i="0" dirty="0">
                <a:solidFill>
                  <a:srgbClr val="374151"/>
                </a:solidFill>
                <a:effectLst/>
              </a:rPr>
              <a:t>Reading proficiency is a key predictor of academic success across all subjects. Students who excel in reading are better equipped to understand complex concepts in mathematics, science, and other disciplines. </a:t>
            </a:r>
            <a:endParaRPr lang="en-GB" dirty="0"/>
          </a:p>
        </p:txBody>
      </p:sp>
      <p:sp>
        <p:nvSpPr>
          <p:cNvPr id="10" name="TextBox 9">
            <a:extLst>
              <a:ext uri="{FF2B5EF4-FFF2-40B4-BE49-F238E27FC236}">
                <a16:creationId xmlns:a16="http://schemas.microsoft.com/office/drawing/2014/main" id="{51F36A1C-B6C2-0B90-CBF8-2ABE9B7C6564}"/>
              </a:ext>
            </a:extLst>
          </p:cNvPr>
          <p:cNvSpPr txBox="1"/>
          <p:nvPr/>
        </p:nvSpPr>
        <p:spPr>
          <a:xfrm>
            <a:off x="2974018" y="5112390"/>
            <a:ext cx="8854188" cy="1200329"/>
          </a:xfrm>
          <a:prstGeom prst="rect">
            <a:avLst/>
          </a:prstGeom>
          <a:noFill/>
        </p:spPr>
        <p:txBody>
          <a:bodyPr wrap="square">
            <a:spAutoFit/>
          </a:bodyPr>
          <a:lstStyle/>
          <a:p>
            <a:endParaRPr lang="en-US" b="0" i="0" dirty="0">
              <a:solidFill>
                <a:srgbClr val="374151"/>
              </a:solidFill>
              <a:effectLst/>
            </a:endParaRPr>
          </a:p>
          <a:p>
            <a:r>
              <a:rPr lang="en-US" b="0" i="0" dirty="0">
                <a:solidFill>
                  <a:srgbClr val="374151"/>
                </a:solidFill>
                <a:effectLst/>
              </a:rPr>
              <a:t>Through literature, children encounter characters from diverse backgrounds and experiences. This exposure cultivates empathy and a deeper understanding of the world, contributing to the development of socially aware and compassionate individuals. </a:t>
            </a:r>
            <a:endParaRPr lang="en-GB" dirty="0"/>
          </a:p>
        </p:txBody>
      </p:sp>
    </p:spTree>
    <p:extLst>
      <p:ext uri="{BB962C8B-B14F-4D97-AF65-F5344CB8AC3E}">
        <p14:creationId xmlns:p14="http://schemas.microsoft.com/office/powerpoint/2010/main" val="10141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3C1E36-2371-43E1-2ADA-CE1E994EEF2A}"/>
              </a:ext>
            </a:extLst>
          </p:cNvPr>
          <p:cNvSpPr/>
          <p:nvPr/>
        </p:nvSpPr>
        <p:spPr>
          <a:xfrm>
            <a:off x="186721" y="5427406"/>
            <a:ext cx="6469718" cy="138910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514F945-9691-947F-8042-8D80A503C988}"/>
              </a:ext>
            </a:extLst>
          </p:cNvPr>
          <p:cNvSpPr/>
          <p:nvPr/>
        </p:nvSpPr>
        <p:spPr>
          <a:xfrm>
            <a:off x="2268897" y="106148"/>
            <a:ext cx="7221592" cy="1323439"/>
          </a:xfrm>
          <a:prstGeom prst="rect">
            <a:avLst/>
          </a:prstGeom>
          <a:noFill/>
        </p:spPr>
        <p:txBody>
          <a:bodyPr wrap="none" lIns="91440" tIns="45720" rIns="91440" bIns="45720">
            <a:spAutoFit/>
          </a:bodyPr>
          <a:lstStyle/>
          <a:p>
            <a:pPr algn="ctr"/>
            <a:r>
              <a:rPr lang="en-US" sz="8000" b="0" cap="none" spc="0" dirty="0">
                <a:ln w="0"/>
                <a:solidFill>
                  <a:schemeClr val="accent1"/>
                </a:solidFill>
                <a:effectLst>
                  <a:outerShdw blurRad="38100" dist="25400" dir="5400000" algn="ctr" rotWithShape="0">
                    <a:srgbClr val="6E747A">
                      <a:alpha val="43000"/>
                    </a:srgbClr>
                  </a:outerShdw>
                </a:effectLst>
              </a:rPr>
              <a:t>Reading at home</a:t>
            </a:r>
          </a:p>
        </p:txBody>
      </p:sp>
      <p:sp>
        <p:nvSpPr>
          <p:cNvPr id="4" name="Rectangle 3">
            <a:extLst>
              <a:ext uri="{FF2B5EF4-FFF2-40B4-BE49-F238E27FC236}">
                <a16:creationId xmlns:a16="http://schemas.microsoft.com/office/drawing/2014/main" id="{1853BB21-C0F8-825E-2A16-3D7D42298E51}"/>
              </a:ext>
            </a:extLst>
          </p:cNvPr>
          <p:cNvSpPr/>
          <p:nvPr/>
        </p:nvSpPr>
        <p:spPr>
          <a:xfrm>
            <a:off x="2375086" y="1561323"/>
            <a:ext cx="720588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Your child’s reading book</a:t>
            </a:r>
          </a:p>
        </p:txBody>
      </p:sp>
      <p:pic>
        <p:nvPicPr>
          <p:cNvPr id="3" name="Picture 2">
            <a:extLst>
              <a:ext uri="{FF2B5EF4-FFF2-40B4-BE49-F238E27FC236}">
                <a16:creationId xmlns:a16="http://schemas.microsoft.com/office/drawing/2014/main" id="{B44046DB-6A1E-2BFE-A914-410D8584960B}"/>
              </a:ext>
            </a:extLst>
          </p:cNvPr>
          <p:cNvPicPr>
            <a:picLocks noChangeAspect="1"/>
          </p:cNvPicPr>
          <p:nvPr/>
        </p:nvPicPr>
        <p:blipFill>
          <a:blip r:embed="rId3"/>
          <a:stretch>
            <a:fillRect/>
          </a:stretch>
        </p:blipFill>
        <p:spPr>
          <a:xfrm>
            <a:off x="9580969" y="534237"/>
            <a:ext cx="2552700" cy="1790700"/>
          </a:xfrm>
          <a:prstGeom prst="rect">
            <a:avLst/>
          </a:prstGeom>
        </p:spPr>
      </p:pic>
      <p:pic>
        <p:nvPicPr>
          <p:cNvPr id="5" name="Picture 4">
            <a:extLst>
              <a:ext uri="{FF2B5EF4-FFF2-40B4-BE49-F238E27FC236}">
                <a16:creationId xmlns:a16="http://schemas.microsoft.com/office/drawing/2014/main" id="{F42B23F7-9A9E-35F3-13F8-2B960CFCE22B}"/>
              </a:ext>
            </a:extLst>
          </p:cNvPr>
          <p:cNvPicPr>
            <a:picLocks noChangeAspect="1"/>
          </p:cNvPicPr>
          <p:nvPr/>
        </p:nvPicPr>
        <p:blipFill>
          <a:blip r:embed="rId4"/>
          <a:stretch>
            <a:fillRect/>
          </a:stretch>
        </p:blipFill>
        <p:spPr>
          <a:xfrm>
            <a:off x="186721" y="417970"/>
            <a:ext cx="2143125" cy="2143125"/>
          </a:xfrm>
          <a:prstGeom prst="rect">
            <a:avLst/>
          </a:prstGeom>
        </p:spPr>
      </p:pic>
      <p:sp>
        <p:nvSpPr>
          <p:cNvPr id="6" name="TextBox 5">
            <a:extLst>
              <a:ext uri="{FF2B5EF4-FFF2-40B4-BE49-F238E27FC236}">
                <a16:creationId xmlns:a16="http://schemas.microsoft.com/office/drawing/2014/main" id="{9DD58F5C-1F3E-68AB-F472-5CA34FB57496}"/>
              </a:ext>
            </a:extLst>
          </p:cNvPr>
          <p:cNvSpPr txBox="1"/>
          <p:nvPr/>
        </p:nvSpPr>
        <p:spPr>
          <a:xfrm>
            <a:off x="349074" y="2968889"/>
            <a:ext cx="11927561" cy="2308324"/>
          </a:xfrm>
          <a:prstGeom prst="rect">
            <a:avLst/>
          </a:prstGeom>
          <a:noFill/>
        </p:spPr>
        <p:txBody>
          <a:bodyPr wrap="none" rtlCol="0">
            <a:spAutoFit/>
          </a:bodyPr>
          <a:lstStyle/>
          <a:p>
            <a:r>
              <a:rPr lang="en-US" dirty="0"/>
              <a:t>All children will be bringing home two books a week. Whilst working on their phonics skills the books will be phonetically</a:t>
            </a:r>
          </a:p>
          <a:p>
            <a:r>
              <a:rPr lang="en-US" dirty="0"/>
              <a:t>decodable and reflect what the children have learnt so far in phonics. </a:t>
            </a:r>
          </a:p>
          <a:p>
            <a:endParaRPr lang="en-US" dirty="0"/>
          </a:p>
          <a:p>
            <a:r>
              <a:rPr lang="en-US" dirty="0"/>
              <a:t>When the children have gained more confidence, they will bring home a non-decodable text which contain more sight words </a:t>
            </a:r>
          </a:p>
          <a:p>
            <a:r>
              <a:rPr lang="en-US" dirty="0"/>
              <a:t>and words with alternative pronunciations.</a:t>
            </a:r>
          </a:p>
          <a:p>
            <a:endParaRPr lang="en-US" dirty="0"/>
          </a:p>
          <a:p>
            <a:r>
              <a:rPr lang="en-US" dirty="0"/>
              <a:t>Different books allow the children to access a wider variety of texts including non-fiction and work on their </a:t>
            </a:r>
          </a:p>
          <a:p>
            <a:r>
              <a:rPr lang="en-US" dirty="0"/>
              <a:t>comprehension skills as well as their decoding.  </a:t>
            </a:r>
            <a:endParaRPr lang="en-GB" dirty="0"/>
          </a:p>
        </p:txBody>
      </p:sp>
      <p:sp>
        <p:nvSpPr>
          <p:cNvPr id="9" name="TextBox 8">
            <a:extLst>
              <a:ext uri="{FF2B5EF4-FFF2-40B4-BE49-F238E27FC236}">
                <a16:creationId xmlns:a16="http://schemas.microsoft.com/office/drawing/2014/main" id="{3751B602-FC52-DF9A-EC8E-C8E7968572EF}"/>
              </a:ext>
            </a:extLst>
          </p:cNvPr>
          <p:cNvSpPr txBox="1"/>
          <p:nvPr/>
        </p:nvSpPr>
        <p:spPr>
          <a:xfrm>
            <a:off x="373580" y="5614128"/>
            <a:ext cx="6096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Reading each book twice will support the children in decoding and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recognising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words in their initial read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then re-reading with more understanding and fluency. </a:t>
            </a:r>
          </a:p>
        </p:txBody>
      </p:sp>
    </p:spTree>
    <p:extLst>
      <p:ext uri="{BB962C8B-B14F-4D97-AF65-F5344CB8AC3E}">
        <p14:creationId xmlns:p14="http://schemas.microsoft.com/office/powerpoint/2010/main" val="95824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14F945-9691-947F-8042-8D80A503C988}"/>
              </a:ext>
            </a:extLst>
          </p:cNvPr>
          <p:cNvSpPr/>
          <p:nvPr/>
        </p:nvSpPr>
        <p:spPr>
          <a:xfrm>
            <a:off x="2268897" y="106148"/>
            <a:ext cx="7221592" cy="1323439"/>
          </a:xfrm>
          <a:prstGeom prst="rect">
            <a:avLst/>
          </a:prstGeom>
          <a:noFill/>
        </p:spPr>
        <p:txBody>
          <a:bodyPr wrap="none" lIns="91440" tIns="45720" rIns="91440" bIns="45720">
            <a:spAutoFit/>
          </a:bodyPr>
          <a:lstStyle/>
          <a:p>
            <a:pPr algn="ctr"/>
            <a:r>
              <a:rPr lang="en-US" sz="8000" b="0" cap="none" spc="0" dirty="0">
                <a:ln w="0"/>
                <a:solidFill>
                  <a:schemeClr val="accent1"/>
                </a:solidFill>
                <a:effectLst>
                  <a:outerShdw blurRad="38100" dist="25400" dir="5400000" algn="ctr" rotWithShape="0">
                    <a:srgbClr val="6E747A">
                      <a:alpha val="43000"/>
                    </a:srgbClr>
                  </a:outerShdw>
                </a:effectLst>
              </a:rPr>
              <a:t>Reading at home</a:t>
            </a:r>
          </a:p>
        </p:txBody>
      </p:sp>
      <p:pic>
        <p:nvPicPr>
          <p:cNvPr id="3" name="Picture 2">
            <a:extLst>
              <a:ext uri="{FF2B5EF4-FFF2-40B4-BE49-F238E27FC236}">
                <a16:creationId xmlns:a16="http://schemas.microsoft.com/office/drawing/2014/main" id="{B44046DB-6A1E-2BFE-A914-410D8584960B}"/>
              </a:ext>
            </a:extLst>
          </p:cNvPr>
          <p:cNvPicPr>
            <a:picLocks noChangeAspect="1"/>
          </p:cNvPicPr>
          <p:nvPr/>
        </p:nvPicPr>
        <p:blipFill>
          <a:blip r:embed="rId3"/>
          <a:stretch>
            <a:fillRect/>
          </a:stretch>
        </p:blipFill>
        <p:spPr>
          <a:xfrm>
            <a:off x="9580969" y="534237"/>
            <a:ext cx="2552700" cy="1790700"/>
          </a:xfrm>
          <a:prstGeom prst="rect">
            <a:avLst/>
          </a:prstGeom>
        </p:spPr>
      </p:pic>
      <p:pic>
        <p:nvPicPr>
          <p:cNvPr id="5" name="Picture 4">
            <a:extLst>
              <a:ext uri="{FF2B5EF4-FFF2-40B4-BE49-F238E27FC236}">
                <a16:creationId xmlns:a16="http://schemas.microsoft.com/office/drawing/2014/main" id="{F42B23F7-9A9E-35F3-13F8-2B960CFCE22B}"/>
              </a:ext>
            </a:extLst>
          </p:cNvPr>
          <p:cNvPicPr>
            <a:picLocks noChangeAspect="1"/>
          </p:cNvPicPr>
          <p:nvPr/>
        </p:nvPicPr>
        <p:blipFill>
          <a:blip r:embed="rId4"/>
          <a:stretch>
            <a:fillRect/>
          </a:stretch>
        </p:blipFill>
        <p:spPr>
          <a:xfrm>
            <a:off x="186721" y="417970"/>
            <a:ext cx="2143125" cy="2143125"/>
          </a:xfrm>
          <a:prstGeom prst="rect">
            <a:avLst/>
          </a:prstGeom>
        </p:spPr>
      </p:pic>
      <p:sp>
        <p:nvSpPr>
          <p:cNvPr id="6" name="TextBox 5">
            <a:extLst>
              <a:ext uri="{FF2B5EF4-FFF2-40B4-BE49-F238E27FC236}">
                <a16:creationId xmlns:a16="http://schemas.microsoft.com/office/drawing/2014/main" id="{9DD58F5C-1F3E-68AB-F472-5CA34FB57496}"/>
              </a:ext>
            </a:extLst>
          </p:cNvPr>
          <p:cNvSpPr txBox="1"/>
          <p:nvPr/>
        </p:nvSpPr>
        <p:spPr>
          <a:xfrm>
            <a:off x="197645" y="2561095"/>
            <a:ext cx="10815846" cy="3785652"/>
          </a:xfrm>
          <a:prstGeom prst="rect">
            <a:avLst/>
          </a:prstGeom>
          <a:noFill/>
        </p:spPr>
        <p:txBody>
          <a:bodyPr wrap="none" rtlCol="0">
            <a:spAutoFit/>
          </a:bodyPr>
          <a:lstStyle/>
          <a:p>
            <a:pPr marL="342900" indent="-342900">
              <a:buFont typeface="Arial" panose="020B0604020202020204" pitchFamily="34" charset="0"/>
              <a:buChar char="•"/>
            </a:pPr>
            <a:r>
              <a:rPr lang="en-US" sz="2000" dirty="0"/>
              <a:t>Help your child to enjoy reading by also sharing books/ non-fiction/ magazines that interest them.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Reading doesn’t need to be for a long time. Short bursts may be better for a child who is reluctant.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Choral or echo reading can take the pressure off your child if they don’t feel confident.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Give your child lots of positive encouragement.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Play games such as eye spy.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Add phonics games to tablets.  </a:t>
            </a:r>
          </a:p>
          <a:p>
            <a:endParaRPr lang="en-GB" sz="2000" dirty="0"/>
          </a:p>
        </p:txBody>
      </p:sp>
    </p:spTree>
    <p:extLst>
      <p:ext uri="{BB962C8B-B14F-4D97-AF65-F5344CB8AC3E}">
        <p14:creationId xmlns:p14="http://schemas.microsoft.com/office/powerpoint/2010/main" val="373954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help?</a:t>
            </a:r>
          </a:p>
        </p:txBody>
      </p:sp>
      <p:pic>
        <p:nvPicPr>
          <p:cNvPr id="3074" name="Picture 2" descr="C:\Users\j.selby\AppData\Local\Microsoft\Windows\Temporary Internet Files\Content.IE5\H5XAYLPD\MC900356401[1].wmf"/>
          <p:cNvPicPr>
            <a:picLocks noChangeAspect="1" noChangeArrowheads="1"/>
          </p:cNvPicPr>
          <p:nvPr/>
        </p:nvPicPr>
        <p:blipFill>
          <a:blip r:embed="rId3" cstate="print"/>
          <a:srcRect/>
          <a:stretch>
            <a:fillRect/>
          </a:stretch>
        </p:blipFill>
        <p:spPr bwMode="auto">
          <a:xfrm rot="20462033">
            <a:off x="1519936" y="400319"/>
            <a:ext cx="1663294" cy="1806854"/>
          </a:xfrm>
          <a:prstGeom prst="rect">
            <a:avLst/>
          </a:prstGeom>
          <a:noFill/>
        </p:spPr>
      </p:pic>
      <p:pic>
        <p:nvPicPr>
          <p:cNvPr id="3075" name="Picture 3" descr="C:\Users\j.selby\AppData\Local\Microsoft\Windows\Temporary Internet Files\Content.IE5\M3DFZK20\MC900441312[1].png"/>
          <p:cNvPicPr>
            <a:picLocks noChangeAspect="1" noChangeArrowheads="1"/>
          </p:cNvPicPr>
          <p:nvPr/>
        </p:nvPicPr>
        <p:blipFill>
          <a:blip r:embed="rId4" cstate="print"/>
          <a:srcRect/>
          <a:stretch>
            <a:fillRect/>
          </a:stretch>
        </p:blipFill>
        <p:spPr bwMode="auto">
          <a:xfrm rot="1804487">
            <a:off x="8794576" y="294251"/>
            <a:ext cx="1803648" cy="1803648"/>
          </a:xfrm>
          <a:prstGeom prst="rect">
            <a:avLst/>
          </a:prstGeom>
          <a:noFill/>
        </p:spPr>
      </p:pic>
      <p:pic>
        <p:nvPicPr>
          <p:cNvPr id="3076" name="Picture 4" descr="C:\Users\j.selby\AppData\Local\Microsoft\Windows\Temporary Internet Files\Content.IE5\JJLZZGXY\MM900283665[1].gif"/>
          <p:cNvPicPr>
            <a:picLocks noChangeAspect="1" noChangeArrowheads="1" noCrop="1"/>
          </p:cNvPicPr>
          <p:nvPr/>
        </p:nvPicPr>
        <p:blipFill>
          <a:blip r:embed="rId5" cstate="print"/>
          <a:srcRect/>
          <a:stretch>
            <a:fillRect/>
          </a:stretch>
        </p:blipFill>
        <p:spPr bwMode="auto">
          <a:xfrm>
            <a:off x="6436599" y="4035886"/>
            <a:ext cx="1528061" cy="1580753"/>
          </a:xfrm>
          <a:prstGeom prst="rect">
            <a:avLst/>
          </a:prstGeom>
          <a:noFill/>
        </p:spPr>
      </p:pic>
      <p:pic>
        <p:nvPicPr>
          <p:cNvPr id="3078" name="Picture 6" descr="C:\Users\j.selby\AppData\Local\Microsoft\Windows\Temporary Internet Files\Content.IE5\JJLZZGXY\MM900356797[1].gif"/>
          <p:cNvPicPr>
            <a:picLocks noChangeAspect="1" noChangeArrowheads="1" noCrop="1"/>
          </p:cNvPicPr>
          <p:nvPr/>
        </p:nvPicPr>
        <p:blipFill>
          <a:blip r:embed="rId6" cstate="print"/>
          <a:srcRect/>
          <a:stretch>
            <a:fillRect/>
          </a:stretch>
        </p:blipFill>
        <p:spPr bwMode="auto">
          <a:xfrm rot="767664">
            <a:off x="9002350" y="5176990"/>
            <a:ext cx="1666264" cy="1666264"/>
          </a:xfrm>
          <a:prstGeom prst="rect">
            <a:avLst/>
          </a:prstGeom>
          <a:noFill/>
        </p:spPr>
      </p:pic>
      <p:pic>
        <p:nvPicPr>
          <p:cNvPr id="3080" name="Picture 8" descr="C:\Users\j.selby\AppData\Local\Microsoft\Windows\Temporary Internet Files\Content.IE5\H5XAYLPD\MP900401131[1].jpg"/>
          <p:cNvPicPr>
            <a:picLocks noChangeAspect="1" noChangeArrowheads="1"/>
          </p:cNvPicPr>
          <p:nvPr/>
        </p:nvPicPr>
        <p:blipFill>
          <a:blip r:embed="rId7" cstate="print"/>
          <a:srcRect/>
          <a:stretch>
            <a:fillRect/>
          </a:stretch>
        </p:blipFill>
        <p:spPr bwMode="auto">
          <a:xfrm rot="672063">
            <a:off x="8914780" y="2769035"/>
            <a:ext cx="1367082" cy="1709270"/>
          </a:xfrm>
          <a:prstGeom prst="rect">
            <a:avLst/>
          </a:prstGeom>
          <a:noFill/>
        </p:spPr>
      </p:pic>
      <p:sp>
        <p:nvSpPr>
          <p:cNvPr id="3" name="TextBox 2"/>
          <p:cNvSpPr txBox="1"/>
          <p:nvPr/>
        </p:nvSpPr>
        <p:spPr>
          <a:xfrm>
            <a:off x="8112224" y="6020596"/>
            <a:ext cx="1152128" cy="369332"/>
          </a:xfrm>
          <a:prstGeom prst="rect">
            <a:avLst/>
          </a:prstGeom>
          <a:noFill/>
        </p:spPr>
        <p:txBody>
          <a:bodyPr wrap="square" rtlCol="0">
            <a:spAutoFit/>
          </a:bodyPr>
          <a:lstStyle/>
          <a:p>
            <a:r>
              <a:rPr lang="en-GB" dirty="0">
                <a:solidFill>
                  <a:prstClr val="black"/>
                </a:solidFill>
                <a:latin typeface="Calibri"/>
              </a:rPr>
              <a:t>Play I spy</a:t>
            </a:r>
          </a:p>
        </p:txBody>
      </p:sp>
      <p:pic>
        <p:nvPicPr>
          <p:cNvPr id="1026" name="Picture 2" descr="http://vecto.rs/1024/vector-of-a-cartoon-woman-holding-a-top-ten-list-coloring-page-outline-by-ron-leishman-1462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06200">
            <a:off x="1988191" y="4723430"/>
            <a:ext cx="1446869" cy="14747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4104" y="6020596"/>
            <a:ext cx="3793812" cy="648764"/>
          </a:xfrm>
          <a:prstGeom prst="rect">
            <a:avLst/>
          </a:prstGeom>
          <a:noFill/>
        </p:spPr>
        <p:txBody>
          <a:bodyPr wrap="square" rtlCol="0">
            <a:spAutoFit/>
          </a:bodyPr>
          <a:lstStyle/>
          <a:p>
            <a:r>
              <a:rPr lang="en-GB" dirty="0">
                <a:solidFill>
                  <a:prstClr val="black"/>
                </a:solidFill>
                <a:latin typeface="Calibri"/>
              </a:rPr>
              <a:t>Lists of words with the same phonemes, digraphs or </a:t>
            </a:r>
            <a:r>
              <a:rPr lang="en-GB" dirty="0" err="1">
                <a:solidFill>
                  <a:prstClr val="black"/>
                </a:solidFill>
                <a:latin typeface="Calibri"/>
              </a:rPr>
              <a:t>trigraphs</a:t>
            </a:r>
            <a:r>
              <a:rPr lang="en-GB" dirty="0">
                <a:solidFill>
                  <a:prstClr val="black"/>
                </a:solidFill>
                <a:latin typeface="Calibri"/>
              </a:rPr>
              <a:t>.</a:t>
            </a:r>
          </a:p>
        </p:txBody>
      </p:sp>
      <p:sp>
        <p:nvSpPr>
          <p:cNvPr id="12" name="TextBox 11"/>
          <p:cNvSpPr txBox="1"/>
          <p:nvPr/>
        </p:nvSpPr>
        <p:spPr>
          <a:xfrm>
            <a:off x="6680068" y="5640790"/>
            <a:ext cx="1152128" cy="369332"/>
          </a:xfrm>
          <a:prstGeom prst="rect">
            <a:avLst/>
          </a:prstGeom>
          <a:noFill/>
        </p:spPr>
        <p:txBody>
          <a:bodyPr wrap="square" rtlCol="0">
            <a:spAutoFit/>
          </a:bodyPr>
          <a:lstStyle/>
          <a:p>
            <a:r>
              <a:rPr lang="en-GB" dirty="0">
                <a:solidFill>
                  <a:prstClr val="black"/>
                </a:solidFill>
                <a:latin typeface="Calibri"/>
              </a:rPr>
              <a:t>Reading</a:t>
            </a:r>
          </a:p>
        </p:txBody>
      </p:sp>
      <p:sp>
        <p:nvSpPr>
          <p:cNvPr id="15" name="TextBox 14"/>
          <p:cNvSpPr txBox="1"/>
          <p:nvPr/>
        </p:nvSpPr>
        <p:spPr>
          <a:xfrm>
            <a:off x="7718750" y="1653682"/>
            <a:ext cx="2086070" cy="923330"/>
          </a:xfrm>
          <a:prstGeom prst="rect">
            <a:avLst/>
          </a:prstGeom>
          <a:noFill/>
        </p:spPr>
        <p:txBody>
          <a:bodyPr wrap="square" rtlCol="0">
            <a:spAutoFit/>
          </a:bodyPr>
          <a:lstStyle/>
          <a:p>
            <a:r>
              <a:rPr lang="en-GB" dirty="0">
                <a:solidFill>
                  <a:prstClr val="black"/>
                </a:solidFill>
                <a:latin typeface="Calibri"/>
              </a:rPr>
              <a:t>Using objects to go to correct sound around the room.</a:t>
            </a:r>
          </a:p>
        </p:txBody>
      </p:sp>
      <p:sp>
        <p:nvSpPr>
          <p:cNvPr id="16" name="TextBox 15"/>
          <p:cNvSpPr txBox="1"/>
          <p:nvPr/>
        </p:nvSpPr>
        <p:spPr>
          <a:xfrm>
            <a:off x="7990044" y="4547794"/>
            <a:ext cx="1706356" cy="646331"/>
          </a:xfrm>
          <a:prstGeom prst="rect">
            <a:avLst/>
          </a:prstGeom>
          <a:noFill/>
        </p:spPr>
        <p:txBody>
          <a:bodyPr wrap="square" rtlCol="0">
            <a:spAutoFit/>
          </a:bodyPr>
          <a:lstStyle/>
          <a:p>
            <a:r>
              <a:rPr lang="en-GB" dirty="0">
                <a:solidFill>
                  <a:prstClr val="black"/>
                </a:solidFill>
                <a:latin typeface="Calibri"/>
              </a:rPr>
              <a:t>Sorting objects by their sound</a:t>
            </a:r>
          </a:p>
        </p:txBody>
      </p:sp>
      <p:pic>
        <p:nvPicPr>
          <p:cNvPr id="1030" name="Picture 6" descr="http://jenwoodhouse.com/blog/wp-content/uploads/2010/09/51Fr24ZYv9L._SS4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1170" y="3465064"/>
            <a:ext cx="1693317" cy="16933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41169" y="5209426"/>
            <a:ext cx="1706356" cy="646331"/>
          </a:xfrm>
          <a:prstGeom prst="rect">
            <a:avLst/>
          </a:prstGeom>
          <a:noFill/>
        </p:spPr>
        <p:txBody>
          <a:bodyPr wrap="square" rtlCol="0">
            <a:spAutoFit/>
          </a:bodyPr>
          <a:lstStyle/>
          <a:p>
            <a:r>
              <a:rPr lang="en-GB" dirty="0">
                <a:solidFill>
                  <a:prstClr val="black"/>
                </a:solidFill>
                <a:latin typeface="Calibri"/>
              </a:rPr>
              <a:t>Playing with magnetic letters</a:t>
            </a:r>
          </a:p>
        </p:txBody>
      </p:sp>
      <p:sp>
        <p:nvSpPr>
          <p:cNvPr id="19" name="TextBox 18"/>
          <p:cNvSpPr txBox="1"/>
          <p:nvPr/>
        </p:nvSpPr>
        <p:spPr>
          <a:xfrm>
            <a:off x="1991544" y="2153822"/>
            <a:ext cx="1944216" cy="369332"/>
          </a:xfrm>
          <a:prstGeom prst="rect">
            <a:avLst/>
          </a:prstGeom>
          <a:noFill/>
        </p:spPr>
        <p:txBody>
          <a:bodyPr wrap="square" rtlCol="0">
            <a:spAutoFit/>
          </a:bodyPr>
          <a:lstStyle/>
          <a:p>
            <a:r>
              <a:rPr lang="en-GB" dirty="0">
                <a:solidFill>
                  <a:prstClr val="black"/>
                </a:solidFill>
                <a:latin typeface="Calibri"/>
              </a:rPr>
              <a:t>Use chalk outside</a:t>
            </a:r>
          </a:p>
        </p:txBody>
      </p:sp>
      <p:pic>
        <p:nvPicPr>
          <p:cNvPr id="1032" name="Picture 8" descr="http://www.sparklebox.co.uk/blue/thumbs426-430/_wp_generated/pp4791b869_0f.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16837">
            <a:off x="1754662" y="2815382"/>
            <a:ext cx="2578884" cy="80302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808003" y="3712721"/>
            <a:ext cx="1706356" cy="646331"/>
          </a:xfrm>
          <a:prstGeom prst="rect">
            <a:avLst/>
          </a:prstGeom>
          <a:noFill/>
        </p:spPr>
        <p:txBody>
          <a:bodyPr wrap="square" rtlCol="0">
            <a:spAutoFit/>
          </a:bodyPr>
          <a:lstStyle/>
          <a:p>
            <a:r>
              <a:rPr lang="en-GB" dirty="0">
                <a:solidFill>
                  <a:prstClr val="black"/>
                </a:solidFill>
                <a:latin typeface="Calibri"/>
              </a:rPr>
              <a:t>Using phonics flash cards</a:t>
            </a:r>
          </a:p>
        </p:txBody>
      </p:sp>
      <p:pic>
        <p:nvPicPr>
          <p:cNvPr id="1036" name="Picture 12" descr="http://theimaginationtree.com/wp-content/uploads/2013/09/Ping-pong-alphabet-fishin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8377" y="1303747"/>
            <a:ext cx="2121951" cy="134878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678908" y="2751882"/>
            <a:ext cx="1990909" cy="369332"/>
          </a:xfrm>
          <a:prstGeom prst="rect">
            <a:avLst/>
          </a:prstGeom>
          <a:noFill/>
        </p:spPr>
        <p:txBody>
          <a:bodyPr wrap="square" rtlCol="0">
            <a:spAutoFit/>
          </a:bodyPr>
          <a:lstStyle/>
          <a:p>
            <a:r>
              <a:rPr lang="en-GB" dirty="0">
                <a:solidFill>
                  <a:prstClr val="black"/>
                </a:solidFill>
                <a:latin typeface="Calibri"/>
              </a:rPr>
              <a:t>Fishing for sounds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241" y="297325"/>
            <a:ext cx="8639175" cy="6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0091"/>
          <a:stretch/>
        </p:blipFill>
        <p:spPr bwMode="auto">
          <a:xfrm>
            <a:off x="2711624" y="2526209"/>
            <a:ext cx="2417822" cy="179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081" y="116632"/>
            <a:ext cx="37306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32105" y="2707432"/>
            <a:ext cx="3352311" cy="369332"/>
          </a:xfrm>
          <a:prstGeom prst="rect">
            <a:avLst/>
          </a:prstGeom>
          <a:noFill/>
        </p:spPr>
        <p:txBody>
          <a:bodyPr wrap="square" rtlCol="0">
            <a:spAutoFit/>
          </a:bodyPr>
          <a:lstStyle/>
          <a:p>
            <a:r>
              <a:rPr lang="en-GB" dirty="0">
                <a:solidFill>
                  <a:prstClr val="black"/>
                </a:solidFill>
                <a:latin typeface="Calibri"/>
              </a:rPr>
              <a:t>Ordering cut up sentences</a:t>
            </a:r>
          </a:p>
        </p:txBody>
      </p:sp>
      <p:sp>
        <p:nvSpPr>
          <p:cNvPr id="3" name="TextBox 2"/>
          <p:cNvSpPr txBox="1"/>
          <p:nvPr/>
        </p:nvSpPr>
        <p:spPr>
          <a:xfrm>
            <a:off x="4151784" y="4321998"/>
            <a:ext cx="2520280" cy="646331"/>
          </a:xfrm>
          <a:prstGeom prst="rect">
            <a:avLst/>
          </a:prstGeom>
          <a:noFill/>
        </p:spPr>
        <p:txBody>
          <a:bodyPr wrap="square" rtlCol="0">
            <a:spAutoFit/>
          </a:bodyPr>
          <a:lstStyle/>
          <a:p>
            <a:r>
              <a:rPr lang="en-GB" dirty="0">
                <a:solidFill>
                  <a:prstClr val="black"/>
                </a:solidFill>
                <a:latin typeface="Calibri"/>
              </a:rPr>
              <a:t>Phoneme frames using counters for each sound. </a:t>
            </a:r>
          </a:p>
        </p:txBody>
      </p:sp>
      <p:sp>
        <p:nvSpPr>
          <p:cNvPr id="5" name="TextBox 4"/>
          <p:cNvSpPr txBox="1"/>
          <p:nvPr/>
        </p:nvSpPr>
        <p:spPr>
          <a:xfrm>
            <a:off x="4367808" y="6093297"/>
            <a:ext cx="2304256" cy="646331"/>
          </a:xfrm>
          <a:prstGeom prst="rect">
            <a:avLst/>
          </a:prstGeom>
          <a:noFill/>
        </p:spPr>
        <p:txBody>
          <a:bodyPr wrap="square" rtlCol="0">
            <a:spAutoFit/>
          </a:bodyPr>
          <a:lstStyle/>
          <a:p>
            <a:r>
              <a:rPr lang="en-GB" dirty="0">
                <a:solidFill>
                  <a:prstClr val="black"/>
                </a:solidFill>
                <a:latin typeface="Calibri"/>
              </a:rPr>
              <a:t>Writing and making words. </a:t>
            </a:r>
          </a:p>
        </p:txBody>
      </p:sp>
    </p:spTree>
    <p:extLst>
      <p:ext uri="{BB962C8B-B14F-4D97-AF65-F5344CB8AC3E}">
        <p14:creationId xmlns:p14="http://schemas.microsoft.com/office/powerpoint/2010/main" val="318307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145D7-59D2-9773-5CFF-B43D920D80FA}"/>
              </a:ext>
            </a:extLst>
          </p:cNvPr>
          <p:cNvSpPr/>
          <p:nvPr/>
        </p:nvSpPr>
        <p:spPr>
          <a:xfrm>
            <a:off x="2798419" y="450277"/>
            <a:ext cx="6064225" cy="1200329"/>
          </a:xfrm>
          <a:prstGeom prst="rect">
            <a:avLst/>
          </a:prstGeom>
          <a:noFill/>
        </p:spPr>
        <p:txBody>
          <a:bodyPr wrap="non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rPr>
              <a:t>Useful websites</a:t>
            </a:r>
          </a:p>
        </p:txBody>
      </p:sp>
      <p:sp>
        <p:nvSpPr>
          <p:cNvPr id="4" name="TextBox 3">
            <a:extLst>
              <a:ext uri="{FF2B5EF4-FFF2-40B4-BE49-F238E27FC236}">
                <a16:creationId xmlns:a16="http://schemas.microsoft.com/office/drawing/2014/main" id="{B926895A-F6AB-5AB0-CADE-FD69B99670BE}"/>
              </a:ext>
            </a:extLst>
          </p:cNvPr>
          <p:cNvSpPr txBox="1"/>
          <p:nvPr/>
        </p:nvSpPr>
        <p:spPr>
          <a:xfrm>
            <a:off x="747252" y="2072515"/>
            <a:ext cx="6096000" cy="397031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3FCDE7"/>
                </a:solidFill>
                <a:effectLst/>
                <a:uLnTx/>
                <a:uFillTx/>
                <a:ea typeface="+mn-ea"/>
                <a:cs typeface="+mn-cs"/>
                <a:hlinkClick r:id="rId3"/>
              </a:rPr>
              <a:t>https://www.bbc.co.uk/cbeebies/games</a:t>
            </a:r>
            <a:r>
              <a:rPr kumimoji="0" lang="en-US"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3FCDE7"/>
                </a:solidFill>
                <a:effectLst/>
                <a:uLnTx/>
                <a:uFillTx/>
                <a:ea typeface="+mn-ea"/>
                <a:cs typeface="+mn-cs"/>
                <a:hlinkClick r:id="rId4"/>
              </a:rPr>
              <a:t>https://www.phonicsplay.co.uk</a:t>
            </a:r>
            <a:r>
              <a:rPr kumimoji="0" lang="en-US"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3FCDE7"/>
                </a:solidFill>
                <a:effectLst/>
                <a:uLnTx/>
                <a:uFillTx/>
                <a:ea typeface="+mn-ea"/>
                <a:cs typeface="+mn-cs"/>
                <a:hlinkClick r:id="rId5"/>
              </a:rPr>
              <a:t>https://www.busythings.co.uk/</a:t>
            </a:r>
            <a:r>
              <a:rPr kumimoji="0" lang="en-US"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hlinkClick r:id="rId6"/>
              </a:rPr>
              <a:t>https://home.oxfordowl.co.uk/reading/free-ebooks/</a:t>
            </a:r>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hlinkClick r:id="rId7"/>
              </a:rPr>
              <a:t>https://www.phonicsbloom.com/</a:t>
            </a:r>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hlinkClick r:id="rId8"/>
              </a:rPr>
              <a:t>https://www.topmarks.co.uk/english-games/5-7-years/letters-and-sounds</a:t>
            </a:r>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hlinkClick r:id="rId9"/>
              </a:rPr>
              <a:t>https://parents.fft.org.uk/</a:t>
            </a:r>
            <a:endParaRPr kumimoji="0" lang="en-US"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01756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6E3D09-1AED-6E63-0253-4A1A5FD9DDB8}"/>
              </a:ext>
            </a:extLst>
          </p:cNvPr>
          <p:cNvPicPr>
            <a:picLocks noChangeAspect="1"/>
          </p:cNvPicPr>
          <p:nvPr/>
        </p:nvPicPr>
        <p:blipFill>
          <a:blip r:embed="rId3"/>
          <a:stretch>
            <a:fillRect/>
          </a:stretch>
        </p:blipFill>
        <p:spPr>
          <a:xfrm>
            <a:off x="294967" y="409199"/>
            <a:ext cx="11183384" cy="4565923"/>
          </a:xfrm>
          <a:prstGeom prst="rect">
            <a:avLst/>
          </a:prstGeom>
        </p:spPr>
      </p:pic>
    </p:spTree>
    <p:extLst>
      <p:ext uri="{BB962C8B-B14F-4D97-AF65-F5344CB8AC3E}">
        <p14:creationId xmlns:p14="http://schemas.microsoft.com/office/powerpoint/2010/main" val="564415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448969A-758C-2719-01B8-9CCF687E9BEF}"/>
              </a:ext>
            </a:extLst>
          </p:cNvPr>
          <p:cNvSpPr/>
          <p:nvPr/>
        </p:nvSpPr>
        <p:spPr>
          <a:xfrm>
            <a:off x="6590662" y="4267832"/>
            <a:ext cx="4805996"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0" kern="1200" cap="none" spc="0">
                <a:ln w="0"/>
                <a:solidFill>
                  <a:schemeClr val="tx2"/>
                </a:solidFill>
                <a:effectLst>
                  <a:outerShdw blurRad="38100" dist="25400" dir="5400000" algn="ctr" rotWithShape="0">
                    <a:srgbClr val="6E747A">
                      <a:alpha val="43000"/>
                    </a:srgbClr>
                  </a:outerShdw>
                </a:effectLst>
                <a:latin typeface="+mj-lt"/>
                <a:ea typeface="+mj-ea"/>
                <a:cs typeface="+mj-cs"/>
              </a:rPr>
              <a:t>Thank you for your time and support. </a:t>
            </a:r>
          </a:p>
        </p:txBody>
      </p:sp>
      <p:pic>
        <p:nvPicPr>
          <p:cNvPr id="3074" name="Picture 2">
            <a:extLst>
              <a:ext uri="{FF2B5EF4-FFF2-40B4-BE49-F238E27FC236}">
                <a16:creationId xmlns:a16="http://schemas.microsoft.com/office/drawing/2014/main" id="{FF60BD3A-2B7B-4D3B-A6D0-E26F7C911C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470" y="2712158"/>
            <a:ext cx="4141760" cy="2348084"/>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3087" name="Group 308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088" name="Freeform: Shape 308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Freeform: Shape 308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0" name="Freeform: Shape 308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508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F81F5-CDC4-AAD8-65D8-0277D3D0D1B1}"/>
              </a:ext>
            </a:extLst>
          </p:cNvPr>
          <p:cNvPicPr>
            <a:picLocks noChangeAspect="1"/>
          </p:cNvPicPr>
          <p:nvPr/>
        </p:nvPicPr>
        <p:blipFill>
          <a:blip r:embed="rId3"/>
          <a:stretch>
            <a:fillRect/>
          </a:stretch>
        </p:blipFill>
        <p:spPr>
          <a:xfrm>
            <a:off x="8790684" y="5251741"/>
            <a:ext cx="3243353" cy="1408298"/>
          </a:xfrm>
          <a:prstGeom prst="rect">
            <a:avLst/>
          </a:prstGeom>
        </p:spPr>
      </p:pic>
      <p:sp>
        <p:nvSpPr>
          <p:cNvPr id="4" name="Rectangle 3">
            <a:extLst>
              <a:ext uri="{FF2B5EF4-FFF2-40B4-BE49-F238E27FC236}">
                <a16:creationId xmlns:a16="http://schemas.microsoft.com/office/drawing/2014/main" id="{28910D40-9C21-229F-9F80-6E65FBE8F880}"/>
              </a:ext>
            </a:extLst>
          </p:cNvPr>
          <p:cNvSpPr/>
          <p:nvPr/>
        </p:nvSpPr>
        <p:spPr>
          <a:xfrm>
            <a:off x="3363334" y="253630"/>
            <a:ext cx="4777775" cy="1200329"/>
          </a:xfrm>
          <a:prstGeom prst="rect">
            <a:avLst/>
          </a:prstGeom>
          <a:noFill/>
        </p:spPr>
        <p:txBody>
          <a:bodyPr wrap="squar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rPr>
              <a:t>Phonics</a:t>
            </a:r>
          </a:p>
        </p:txBody>
      </p:sp>
      <p:pic>
        <p:nvPicPr>
          <p:cNvPr id="8" name="Picture 7">
            <a:extLst>
              <a:ext uri="{FF2B5EF4-FFF2-40B4-BE49-F238E27FC236}">
                <a16:creationId xmlns:a16="http://schemas.microsoft.com/office/drawing/2014/main" id="{48FBC4D0-289E-E948-5A79-0B7C4D3BFE84}"/>
              </a:ext>
            </a:extLst>
          </p:cNvPr>
          <p:cNvPicPr>
            <a:picLocks noChangeAspect="1"/>
          </p:cNvPicPr>
          <p:nvPr/>
        </p:nvPicPr>
        <p:blipFill>
          <a:blip r:embed="rId4"/>
          <a:stretch>
            <a:fillRect/>
          </a:stretch>
        </p:blipFill>
        <p:spPr>
          <a:xfrm>
            <a:off x="504858" y="1276723"/>
            <a:ext cx="1756562" cy="2781541"/>
          </a:xfrm>
          <a:prstGeom prst="rect">
            <a:avLst/>
          </a:prstGeom>
        </p:spPr>
      </p:pic>
      <p:pic>
        <p:nvPicPr>
          <p:cNvPr id="10" name="Picture 9">
            <a:extLst>
              <a:ext uri="{FF2B5EF4-FFF2-40B4-BE49-F238E27FC236}">
                <a16:creationId xmlns:a16="http://schemas.microsoft.com/office/drawing/2014/main" id="{7020497B-876D-BB57-53A2-49A4CE31A871}"/>
              </a:ext>
            </a:extLst>
          </p:cNvPr>
          <p:cNvPicPr>
            <a:picLocks noChangeAspect="1"/>
          </p:cNvPicPr>
          <p:nvPr/>
        </p:nvPicPr>
        <p:blipFill>
          <a:blip r:embed="rId5"/>
          <a:stretch>
            <a:fillRect/>
          </a:stretch>
        </p:blipFill>
        <p:spPr>
          <a:xfrm>
            <a:off x="2446829" y="1298853"/>
            <a:ext cx="1833009" cy="2759411"/>
          </a:xfrm>
          <a:prstGeom prst="rect">
            <a:avLst/>
          </a:prstGeom>
        </p:spPr>
      </p:pic>
      <p:pic>
        <p:nvPicPr>
          <p:cNvPr id="1026" name="Picture 2" descr="clipart-clip-art-listening-ear | St Mary's CofE Primary School">
            <a:extLst>
              <a:ext uri="{FF2B5EF4-FFF2-40B4-BE49-F238E27FC236}">
                <a16:creationId xmlns:a16="http://schemas.microsoft.com/office/drawing/2014/main" id="{781C8528-8D2C-B5E7-773D-5B2E8B2409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1776873"/>
            <a:ext cx="1696407" cy="15267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720DF2-57F3-6B15-293A-393E6F3272F2}"/>
              </a:ext>
            </a:extLst>
          </p:cNvPr>
          <p:cNvSpPr txBox="1"/>
          <p:nvPr/>
        </p:nvSpPr>
        <p:spPr>
          <a:xfrm>
            <a:off x="8141109" y="1976284"/>
            <a:ext cx="3691671" cy="923330"/>
          </a:xfrm>
          <a:prstGeom prst="rect">
            <a:avLst/>
          </a:prstGeom>
          <a:noFill/>
        </p:spPr>
        <p:txBody>
          <a:bodyPr wrap="square" rtlCol="0">
            <a:spAutoFit/>
          </a:bodyPr>
          <a:lstStyle/>
          <a:p>
            <a:r>
              <a:rPr lang="en-US" sz="5400" dirty="0">
                <a:latin typeface="ISHALinkpen Print" panose="03050602040000000000" pitchFamily="66" charset="0"/>
              </a:rPr>
              <a:t>s – a - t</a:t>
            </a:r>
            <a:endParaRPr lang="en-GB" sz="5400" dirty="0">
              <a:latin typeface="ISHALinkpen Print" panose="03050602040000000000" pitchFamily="66" charset="0"/>
            </a:endParaRPr>
          </a:p>
        </p:txBody>
      </p:sp>
      <p:pic>
        <p:nvPicPr>
          <p:cNvPr id="13" name="Picture 12">
            <a:extLst>
              <a:ext uri="{FF2B5EF4-FFF2-40B4-BE49-F238E27FC236}">
                <a16:creationId xmlns:a16="http://schemas.microsoft.com/office/drawing/2014/main" id="{2CEF0266-B595-6D76-1B37-D25193E57A6A}"/>
              </a:ext>
            </a:extLst>
          </p:cNvPr>
          <p:cNvPicPr>
            <a:picLocks noChangeAspect="1"/>
          </p:cNvPicPr>
          <p:nvPr/>
        </p:nvPicPr>
        <p:blipFill>
          <a:blip r:embed="rId7"/>
          <a:stretch>
            <a:fillRect/>
          </a:stretch>
        </p:blipFill>
        <p:spPr>
          <a:xfrm>
            <a:off x="2350815" y="5196072"/>
            <a:ext cx="1378587" cy="1408298"/>
          </a:xfrm>
          <a:prstGeom prst="rect">
            <a:avLst/>
          </a:prstGeom>
        </p:spPr>
      </p:pic>
      <p:pic>
        <p:nvPicPr>
          <p:cNvPr id="15" name="Picture 14">
            <a:extLst>
              <a:ext uri="{FF2B5EF4-FFF2-40B4-BE49-F238E27FC236}">
                <a16:creationId xmlns:a16="http://schemas.microsoft.com/office/drawing/2014/main" id="{20435790-F9E7-FC80-4BD2-AD4E5EE00537}"/>
              </a:ext>
            </a:extLst>
          </p:cNvPr>
          <p:cNvPicPr>
            <a:picLocks noChangeAspect="1"/>
          </p:cNvPicPr>
          <p:nvPr/>
        </p:nvPicPr>
        <p:blipFill>
          <a:blip r:embed="rId8"/>
          <a:stretch>
            <a:fillRect/>
          </a:stretch>
        </p:blipFill>
        <p:spPr>
          <a:xfrm>
            <a:off x="3841882" y="5438308"/>
            <a:ext cx="1211899" cy="1211899"/>
          </a:xfrm>
          <a:prstGeom prst="rect">
            <a:avLst/>
          </a:prstGeom>
        </p:spPr>
      </p:pic>
      <p:pic>
        <p:nvPicPr>
          <p:cNvPr id="17" name="Picture 16">
            <a:extLst>
              <a:ext uri="{FF2B5EF4-FFF2-40B4-BE49-F238E27FC236}">
                <a16:creationId xmlns:a16="http://schemas.microsoft.com/office/drawing/2014/main" id="{30E8B99E-ECD5-5745-50FC-647674F15BEE}"/>
              </a:ext>
            </a:extLst>
          </p:cNvPr>
          <p:cNvPicPr>
            <a:picLocks noChangeAspect="1"/>
          </p:cNvPicPr>
          <p:nvPr/>
        </p:nvPicPr>
        <p:blipFill>
          <a:blip r:embed="rId9"/>
          <a:stretch>
            <a:fillRect/>
          </a:stretch>
        </p:blipFill>
        <p:spPr>
          <a:xfrm>
            <a:off x="5084718" y="5028901"/>
            <a:ext cx="1211899" cy="1575469"/>
          </a:xfrm>
          <a:prstGeom prst="rect">
            <a:avLst/>
          </a:prstGeom>
        </p:spPr>
      </p:pic>
    </p:spTree>
    <p:extLst>
      <p:ext uri="{BB962C8B-B14F-4D97-AF65-F5344CB8AC3E}">
        <p14:creationId xmlns:p14="http://schemas.microsoft.com/office/powerpoint/2010/main" val="271720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Vocabulary and terminology</a:t>
            </a:r>
          </a:p>
        </p:txBody>
      </p:sp>
      <p:sp>
        <p:nvSpPr>
          <p:cNvPr id="3" name="Content Placeholder 2"/>
          <p:cNvSpPr>
            <a:spLocks noGrp="1"/>
          </p:cNvSpPr>
          <p:nvPr>
            <p:ph idx="1"/>
          </p:nvPr>
        </p:nvSpPr>
        <p:spPr/>
        <p:txBody>
          <a:bodyPr>
            <a:normAutofit/>
          </a:bodyPr>
          <a:lstStyle/>
          <a:p>
            <a:pPr>
              <a:buNone/>
            </a:pPr>
            <a:r>
              <a:rPr lang="en-GB" dirty="0"/>
              <a:t>Phoneme – The individual units of sound that make up a word.</a:t>
            </a:r>
          </a:p>
          <a:p>
            <a:pPr>
              <a:buNone/>
            </a:pPr>
            <a:r>
              <a:rPr lang="en-GB" dirty="0"/>
              <a:t>				</a:t>
            </a:r>
          </a:p>
          <a:p>
            <a:pPr>
              <a:buNone/>
            </a:pPr>
            <a:r>
              <a:rPr lang="en-GB" dirty="0"/>
              <a:t>			c		a		t</a:t>
            </a:r>
          </a:p>
          <a:p>
            <a:pPr>
              <a:buNone/>
            </a:pPr>
            <a:endParaRPr lang="en-GB" dirty="0"/>
          </a:p>
          <a:p>
            <a:pPr>
              <a:buNone/>
            </a:pPr>
            <a:r>
              <a:rPr lang="en-GB" dirty="0"/>
              <a:t>			●		●		●</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GB" dirty="0"/>
              <a:t>Grapheme – What we write to represent a sound –  this could be more than one letter</a:t>
            </a:r>
          </a:p>
          <a:p>
            <a:pPr>
              <a:buNone/>
            </a:pPr>
            <a:endParaRPr lang="en-GB" dirty="0"/>
          </a:p>
          <a:p>
            <a:pPr>
              <a:buNone/>
            </a:pPr>
            <a:r>
              <a:rPr lang="en-GB" dirty="0"/>
              <a:t>      	   </a:t>
            </a:r>
            <a:r>
              <a:rPr lang="en-GB" dirty="0" err="1"/>
              <a:t>ai</a:t>
            </a:r>
            <a:r>
              <a:rPr lang="en-GB" dirty="0"/>
              <a:t>			ay			</a:t>
            </a:r>
            <a:r>
              <a:rPr lang="en-GB" dirty="0" err="1"/>
              <a:t>a_e</a:t>
            </a:r>
            <a:endParaRPr lang="en-GB" dirty="0"/>
          </a:p>
          <a:p>
            <a:pPr>
              <a:buNone/>
            </a:pPr>
            <a:endParaRPr lang="en-GB" dirty="0"/>
          </a:p>
          <a:p>
            <a:pPr>
              <a:buNone/>
            </a:pPr>
            <a:r>
              <a:rPr lang="en-GB" dirty="0"/>
              <a:t>		s n </a:t>
            </a:r>
            <a:r>
              <a:rPr lang="en-GB" b="1" dirty="0" err="1"/>
              <a:t>ai</a:t>
            </a:r>
            <a:r>
              <a:rPr lang="en-GB" dirty="0"/>
              <a:t> l		s </a:t>
            </a:r>
            <a:r>
              <a:rPr lang="en-GB" b="1" dirty="0"/>
              <a:t>ay</a:t>
            </a:r>
            <a:r>
              <a:rPr lang="en-GB" dirty="0"/>
              <a:t>			s </a:t>
            </a:r>
            <a:r>
              <a:rPr lang="en-GB" b="1" dirty="0" err="1"/>
              <a:t>a</a:t>
            </a:r>
            <a:r>
              <a:rPr lang="en-GB" u="sng" dirty="0" err="1"/>
              <a:t>f</a:t>
            </a:r>
            <a:r>
              <a:rPr lang="en-GB" b="1" dirty="0" err="1"/>
              <a:t>e</a:t>
            </a:r>
            <a:endParaRPr lang="en-GB" b="1" dirty="0"/>
          </a:p>
          <a:p>
            <a:pPr>
              <a:buNone/>
            </a:pPr>
            <a:endParaRPr lang="en-GB" b="1" dirty="0"/>
          </a:p>
          <a:p>
            <a:pPr>
              <a:buNone/>
            </a:pPr>
            <a:r>
              <a:rPr lang="en-GB" b="1" dirty="0"/>
              <a:t>	    ●  ●  ─  ●	          ●  ─		          ●  ─</a:t>
            </a:r>
          </a:p>
          <a:p>
            <a:pPr>
              <a:buNone/>
            </a:pPr>
            <a:r>
              <a:rPr lang="en-GB" b="1" dirty="0"/>
              <a:t>		</a:t>
            </a:r>
            <a:endParaRPr lang="en-GB" dirty="0"/>
          </a:p>
          <a:p>
            <a:pPr>
              <a:buNone/>
            </a:pPr>
            <a:r>
              <a:rPr lang="en-GB" dirty="0"/>
              <a:t>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GB" dirty="0"/>
              <a:t>Digraph – The single sound that two letters</a:t>
            </a:r>
          </a:p>
          <a:p>
            <a:pPr>
              <a:buNone/>
            </a:pPr>
            <a:r>
              <a:rPr lang="en-GB" dirty="0"/>
              <a:t>together make</a:t>
            </a:r>
          </a:p>
          <a:p>
            <a:pPr>
              <a:buNone/>
            </a:pPr>
            <a:endParaRPr lang="en-GB" dirty="0"/>
          </a:p>
          <a:p>
            <a:pPr>
              <a:buNone/>
            </a:pPr>
            <a:r>
              <a:rPr lang="en-GB" dirty="0"/>
              <a:t>		</a:t>
            </a:r>
            <a:r>
              <a:rPr lang="en-GB" dirty="0" err="1"/>
              <a:t>ch</a:t>
            </a:r>
            <a:r>
              <a:rPr lang="en-GB" dirty="0"/>
              <a:t>		</a:t>
            </a:r>
            <a:r>
              <a:rPr lang="en-GB" dirty="0" err="1"/>
              <a:t>sh</a:t>
            </a:r>
            <a:r>
              <a:rPr lang="en-GB" dirty="0"/>
              <a:t>		</a:t>
            </a:r>
            <a:r>
              <a:rPr lang="en-GB" dirty="0" err="1"/>
              <a:t>ir</a:t>
            </a:r>
            <a:r>
              <a:rPr lang="en-GB" dirty="0"/>
              <a:t>		</a:t>
            </a:r>
            <a:r>
              <a:rPr lang="en-GB" dirty="0" err="1"/>
              <a:t>ee</a:t>
            </a:r>
            <a:endParaRPr lang="en-GB" dirty="0"/>
          </a:p>
          <a:p>
            <a:pPr>
              <a:buNone/>
            </a:pPr>
            <a:endParaRPr lang="en-GB" dirty="0"/>
          </a:p>
          <a:p>
            <a:pPr>
              <a:buNone/>
            </a:pPr>
            <a:r>
              <a:rPr lang="en-GB" dirty="0"/>
              <a:t>		</a:t>
            </a:r>
            <a:r>
              <a:rPr lang="en-GB" dirty="0" err="1"/>
              <a:t>ch</a:t>
            </a:r>
            <a:r>
              <a:rPr lang="en-GB" dirty="0"/>
              <a:t> air		</a:t>
            </a:r>
            <a:r>
              <a:rPr lang="en-GB" dirty="0" err="1"/>
              <a:t>sh</a:t>
            </a:r>
            <a:r>
              <a:rPr lang="en-GB" dirty="0"/>
              <a:t> </a:t>
            </a:r>
            <a:r>
              <a:rPr lang="en-GB" dirty="0" err="1"/>
              <a:t>i</a:t>
            </a:r>
            <a:r>
              <a:rPr lang="en-GB" dirty="0"/>
              <a:t> p		g </a:t>
            </a:r>
            <a:r>
              <a:rPr lang="en-GB" dirty="0" err="1"/>
              <a:t>ir</a:t>
            </a:r>
            <a:r>
              <a:rPr lang="en-GB" dirty="0"/>
              <a:t> l    	b </a:t>
            </a:r>
            <a:r>
              <a:rPr lang="en-GB" dirty="0" err="1"/>
              <a:t>ee</a:t>
            </a:r>
            <a:r>
              <a:rPr lang="en-GB" dirty="0"/>
              <a:t> p</a:t>
            </a:r>
          </a:p>
          <a:p>
            <a:pPr>
              <a:buNone/>
            </a:pPr>
            <a:endParaRPr lang="en-GB" dirty="0"/>
          </a:p>
          <a:p>
            <a:pPr>
              <a:buNone/>
            </a:pPr>
            <a:r>
              <a:rPr lang="en-GB" dirty="0"/>
              <a:t>	       ─    ─          ─  ● ●	         ●  ─  ●	          ●  ─  ●</a:t>
            </a:r>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GB" dirty="0" err="1"/>
              <a:t>Trigraph</a:t>
            </a:r>
            <a:r>
              <a:rPr lang="en-GB" dirty="0"/>
              <a:t> – The single sound that three letters</a:t>
            </a:r>
          </a:p>
          <a:p>
            <a:pPr>
              <a:buNone/>
            </a:pPr>
            <a:r>
              <a:rPr lang="en-GB" dirty="0"/>
              <a:t>together make</a:t>
            </a:r>
          </a:p>
          <a:p>
            <a:pPr>
              <a:buNone/>
            </a:pPr>
            <a:endParaRPr lang="en-GB" dirty="0"/>
          </a:p>
          <a:p>
            <a:pPr>
              <a:buNone/>
            </a:pPr>
            <a:r>
              <a:rPr lang="en-GB" dirty="0"/>
              <a:t>		</a:t>
            </a:r>
            <a:r>
              <a:rPr lang="en-GB" dirty="0" err="1"/>
              <a:t>igh</a:t>
            </a:r>
            <a:r>
              <a:rPr lang="en-GB" dirty="0"/>
              <a:t>			ear			air</a:t>
            </a:r>
          </a:p>
          <a:p>
            <a:pPr>
              <a:buNone/>
            </a:pPr>
            <a:r>
              <a:rPr lang="en-GB" dirty="0"/>
              <a:t>		 </a:t>
            </a:r>
          </a:p>
          <a:p>
            <a:pPr>
              <a:buNone/>
            </a:pPr>
            <a:r>
              <a:rPr lang="en-GB" dirty="0"/>
              <a:t>		s  </a:t>
            </a:r>
            <a:r>
              <a:rPr lang="en-GB" dirty="0" err="1"/>
              <a:t>igh</a:t>
            </a:r>
            <a:r>
              <a:rPr lang="en-GB" dirty="0"/>
              <a:t>  t   	 	 f  ear   		</a:t>
            </a:r>
            <a:r>
              <a:rPr lang="en-GB" dirty="0" err="1"/>
              <a:t>ch</a:t>
            </a:r>
            <a:r>
              <a:rPr lang="en-GB" dirty="0"/>
              <a:t>  air</a:t>
            </a:r>
            <a:br>
              <a:rPr lang="en-GB" dirty="0"/>
            </a:br>
            <a:endParaRPr lang="en-GB" dirty="0"/>
          </a:p>
          <a:p>
            <a:pPr>
              <a:buNone/>
            </a:pPr>
            <a:r>
              <a:rPr lang="en-GB" dirty="0"/>
              <a:t>          ●  ─  ●                   ●   ─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910D40-9C21-229F-9F80-6E65FBE8F880}"/>
              </a:ext>
            </a:extLst>
          </p:cNvPr>
          <p:cNvSpPr/>
          <p:nvPr/>
        </p:nvSpPr>
        <p:spPr>
          <a:xfrm>
            <a:off x="3363334" y="253630"/>
            <a:ext cx="4777775" cy="1200329"/>
          </a:xfrm>
          <a:prstGeom prst="rect">
            <a:avLst/>
          </a:prstGeom>
          <a:noFill/>
        </p:spPr>
        <p:txBody>
          <a:bodyPr wrap="squar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rPr>
              <a:t>Phonics</a:t>
            </a:r>
          </a:p>
        </p:txBody>
      </p:sp>
      <p:pic>
        <p:nvPicPr>
          <p:cNvPr id="5" name="Picture 4">
            <a:extLst>
              <a:ext uri="{FF2B5EF4-FFF2-40B4-BE49-F238E27FC236}">
                <a16:creationId xmlns:a16="http://schemas.microsoft.com/office/drawing/2014/main" id="{65843A64-AFD4-DC41-A7CD-58283F2E7561}"/>
              </a:ext>
            </a:extLst>
          </p:cNvPr>
          <p:cNvPicPr>
            <a:picLocks noChangeAspect="1"/>
          </p:cNvPicPr>
          <p:nvPr/>
        </p:nvPicPr>
        <p:blipFill>
          <a:blip r:embed="rId3"/>
          <a:stretch>
            <a:fillRect/>
          </a:stretch>
        </p:blipFill>
        <p:spPr>
          <a:xfrm>
            <a:off x="185242" y="1248266"/>
            <a:ext cx="3331019" cy="2832122"/>
          </a:xfrm>
          <a:prstGeom prst="rect">
            <a:avLst/>
          </a:prstGeom>
        </p:spPr>
      </p:pic>
      <p:pic>
        <p:nvPicPr>
          <p:cNvPr id="7" name="Picture 6">
            <a:extLst>
              <a:ext uri="{FF2B5EF4-FFF2-40B4-BE49-F238E27FC236}">
                <a16:creationId xmlns:a16="http://schemas.microsoft.com/office/drawing/2014/main" id="{1A794975-A0A2-9CA1-82AD-6A067F756627}"/>
              </a:ext>
            </a:extLst>
          </p:cNvPr>
          <p:cNvPicPr>
            <a:picLocks noChangeAspect="1"/>
          </p:cNvPicPr>
          <p:nvPr/>
        </p:nvPicPr>
        <p:blipFill>
          <a:blip r:embed="rId4"/>
          <a:stretch>
            <a:fillRect/>
          </a:stretch>
        </p:blipFill>
        <p:spPr>
          <a:xfrm>
            <a:off x="4370068" y="1453959"/>
            <a:ext cx="4305673" cy="2552921"/>
          </a:xfrm>
          <a:prstGeom prst="rect">
            <a:avLst/>
          </a:prstGeom>
        </p:spPr>
      </p:pic>
      <p:pic>
        <p:nvPicPr>
          <p:cNvPr id="12" name="Picture 11">
            <a:extLst>
              <a:ext uri="{FF2B5EF4-FFF2-40B4-BE49-F238E27FC236}">
                <a16:creationId xmlns:a16="http://schemas.microsoft.com/office/drawing/2014/main" id="{569BFE4F-3025-80AB-EF36-A62AA4F0B5CF}"/>
              </a:ext>
            </a:extLst>
          </p:cNvPr>
          <p:cNvPicPr>
            <a:picLocks noChangeAspect="1"/>
          </p:cNvPicPr>
          <p:nvPr/>
        </p:nvPicPr>
        <p:blipFill>
          <a:blip r:embed="rId5"/>
          <a:stretch>
            <a:fillRect/>
          </a:stretch>
        </p:blipFill>
        <p:spPr>
          <a:xfrm>
            <a:off x="8250811" y="4201989"/>
            <a:ext cx="3144776" cy="2323529"/>
          </a:xfrm>
          <a:prstGeom prst="rect">
            <a:avLst/>
          </a:prstGeom>
        </p:spPr>
      </p:pic>
      <p:pic>
        <p:nvPicPr>
          <p:cNvPr id="16" name="Picture 15">
            <a:extLst>
              <a:ext uri="{FF2B5EF4-FFF2-40B4-BE49-F238E27FC236}">
                <a16:creationId xmlns:a16="http://schemas.microsoft.com/office/drawing/2014/main" id="{297C99A0-12CB-AED2-B766-EA6D26A09478}"/>
              </a:ext>
            </a:extLst>
          </p:cNvPr>
          <p:cNvPicPr>
            <a:picLocks noChangeAspect="1"/>
          </p:cNvPicPr>
          <p:nvPr/>
        </p:nvPicPr>
        <p:blipFill>
          <a:blip r:embed="rId6"/>
          <a:stretch>
            <a:fillRect/>
          </a:stretch>
        </p:blipFill>
        <p:spPr>
          <a:xfrm>
            <a:off x="2882878" y="4525339"/>
            <a:ext cx="1708787" cy="1879058"/>
          </a:xfrm>
          <a:prstGeom prst="rect">
            <a:avLst/>
          </a:prstGeom>
        </p:spPr>
      </p:pic>
      <p:pic>
        <p:nvPicPr>
          <p:cNvPr id="19" name="Picture 18">
            <a:extLst>
              <a:ext uri="{FF2B5EF4-FFF2-40B4-BE49-F238E27FC236}">
                <a16:creationId xmlns:a16="http://schemas.microsoft.com/office/drawing/2014/main" id="{C98FB8D1-D573-973D-0405-063AFBD7A1B2}"/>
              </a:ext>
            </a:extLst>
          </p:cNvPr>
          <p:cNvPicPr>
            <a:picLocks noChangeAspect="1"/>
          </p:cNvPicPr>
          <p:nvPr/>
        </p:nvPicPr>
        <p:blipFill>
          <a:blip r:embed="rId7"/>
          <a:stretch>
            <a:fillRect/>
          </a:stretch>
        </p:blipFill>
        <p:spPr>
          <a:xfrm>
            <a:off x="434645" y="5363754"/>
            <a:ext cx="2305888" cy="714967"/>
          </a:xfrm>
          <a:prstGeom prst="rect">
            <a:avLst/>
          </a:prstGeom>
        </p:spPr>
      </p:pic>
      <p:cxnSp>
        <p:nvCxnSpPr>
          <p:cNvPr id="23" name="Straight Arrow Connector 22">
            <a:extLst>
              <a:ext uri="{FF2B5EF4-FFF2-40B4-BE49-F238E27FC236}">
                <a16:creationId xmlns:a16="http://schemas.microsoft.com/office/drawing/2014/main" id="{DE330D49-76F5-19F2-4A98-56643260D4EB}"/>
              </a:ext>
            </a:extLst>
          </p:cNvPr>
          <p:cNvCxnSpPr/>
          <p:nvPr/>
        </p:nvCxnSpPr>
        <p:spPr>
          <a:xfrm>
            <a:off x="5240594" y="5464868"/>
            <a:ext cx="2163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08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AEE143-11AD-2533-7F77-67FC2D9C1752}"/>
              </a:ext>
            </a:extLst>
          </p:cNvPr>
          <p:cNvSpPr txBox="1"/>
          <p:nvPr/>
        </p:nvSpPr>
        <p:spPr>
          <a:xfrm>
            <a:off x="2487561" y="186417"/>
            <a:ext cx="722671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Phonics - Spelling</a:t>
            </a:r>
          </a:p>
        </p:txBody>
      </p:sp>
      <p:pic>
        <p:nvPicPr>
          <p:cNvPr id="7" name="Picture 6">
            <a:extLst>
              <a:ext uri="{FF2B5EF4-FFF2-40B4-BE49-F238E27FC236}">
                <a16:creationId xmlns:a16="http://schemas.microsoft.com/office/drawing/2014/main" id="{8FF907BE-044D-74BE-089F-22AC601957B7}"/>
              </a:ext>
            </a:extLst>
          </p:cNvPr>
          <p:cNvPicPr>
            <a:picLocks noChangeAspect="1"/>
          </p:cNvPicPr>
          <p:nvPr/>
        </p:nvPicPr>
        <p:blipFill>
          <a:blip r:embed="rId3"/>
          <a:stretch>
            <a:fillRect/>
          </a:stretch>
        </p:blipFill>
        <p:spPr>
          <a:xfrm>
            <a:off x="914400" y="2111283"/>
            <a:ext cx="10562617" cy="3679917"/>
          </a:xfrm>
          <a:prstGeom prst="rect">
            <a:avLst/>
          </a:prstGeom>
        </p:spPr>
      </p:pic>
    </p:spTree>
    <p:extLst>
      <p:ext uri="{BB962C8B-B14F-4D97-AF65-F5344CB8AC3E}">
        <p14:creationId xmlns:p14="http://schemas.microsoft.com/office/powerpoint/2010/main" val="19903656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TotalTime>
  <Words>1694</Words>
  <Application>Microsoft Office PowerPoint</Application>
  <PresentationFormat>Widescreen</PresentationFormat>
  <Paragraphs>180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ISHALinkpen Print</vt:lpstr>
      <vt:lpstr>1_Office Theme</vt:lpstr>
      <vt:lpstr>PowerPoint Presentation</vt:lpstr>
      <vt:lpstr>PowerPoint Presentation</vt:lpstr>
      <vt:lpstr>PowerPoint Presentation</vt:lpstr>
      <vt:lpstr>Vocabulary and 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 to help?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McKeown</dc:creator>
  <cp:lastModifiedBy>G McKeown</cp:lastModifiedBy>
  <cp:revision>11</cp:revision>
  <cp:lastPrinted>2023-11-21T12:16:19Z</cp:lastPrinted>
  <dcterms:created xsi:type="dcterms:W3CDTF">2023-11-12T12:47:07Z</dcterms:created>
  <dcterms:modified xsi:type="dcterms:W3CDTF">2023-11-24T09:44:15Z</dcterms:modified>
</cp:coreProperties>
</file>